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76" r:id="rId2"/>
    <p:sldId id="263" r:id="rId3"/>
    <p:sldId id="265" r:id="rId4"/>
    <p:sldId id="266" r:id="rId5"/>
    <p:sldId id="267" r:id="rId6"/>
    <p:sldId id="277" r:id="rId7"/>
    <p:sldId id="298" r:id="rId8"/>
    <p:sldId id="264" r:id="rId9"/>
    <p:sldId id="278" r:id="rId10"/>
    <p:sldId id="258" r:id="rId11"/>
    <p:sldId id="295" r:id="rId12"/>
    <p:sldId id="269" r:id="rId13"/>
    <p:sldId id="270" r:id="rId14"/>
    <p:sldId id="300" r:id="rId15"/>
    <p:sldId id="272" r:id="rId16"/>
    <p:sldId id="273" r:id="rId17"/>
    <p:sldId id="301" r:id="rId18"/>
    <p:sldId id="274" r:id="rId19"/>
    <p:sldId id="302" r:id="rId20"/>
    <p:sldId id="303" r:id="rId21"/>
    <p:sldId id="304" r:id="rId22"/>
    <p:sldId id="318" r:id="rId23"/>
    <p:sldId id="305" r:id="rId24"/>
    <p:sldId id="279" r:id="rId25"/>
    <p:sldId id="289" r:id="rId26"/>
    <p:sldId id="275" r:id="rId27"/>
    <p:sldId id="282" r:id="rId28"/>
    <p:sldId id="296" r:id="rId29"/>
    <p:sldId id="297" r:id="rId30"/>
    <p:sldId id="290" r:id="rId31"/>
    <p:sldId id="292" r:id="rId32"/>
    <p:sldId id="293" r:id="rId33"/>
    <p:sldId id="284" r:id="rId34"/>
    <p:sldId id="306" r:id="rId35"/>
    <p:sldId id="307" r:id="rId36"/>
    <p:sldId id="271" r:id="rId37"/>
    <p:sldId id="309" r:id="rId38"/>
    <p:sldId id="311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EC"/>
    <a:srgbClr val="ECD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68FFE-1615-4E04-A9F0-7C90DACB9915}" v="4" dt="2024-02-27T08:43:46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9" d="100"/>
          <a:sy n="89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9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D56F6-752D-4114-A862-ABA52593BDB1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0B6F3-1299-435D-84F1-E4115A07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a721f26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a721f265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db651314d_1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db651314d_1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92" name="Google Shape;3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07" name="Google Shape;4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f5f232d82_8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bf5f232d82_89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bf5f232d82_89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bf5b6a80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35" name="Google Shape;435;g2bf5b6a80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db651314d_15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db651314d_15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db651314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bdb651314d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db651314d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bdb651314d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db651314d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bdb651314d_5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db651314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2bdb651314d_0_7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2bdb651314d_0_7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db651314d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bdb651314d_0_8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males – 6 males AO – 4 males Overweight – 1 obesity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females – 2 female (AO + Overweight) </a:t>
            </a:r>
            <a:endParaRPr/>
          </a:p>
        </p:txBody>
      </p:sp>
      <p:sp>
        <p:nvSpPr>
          <p:cNvPr id="308" name="Google Shape;308;g2bdb651314d_0_8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df5621b54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2bdf5621b54_2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males – 6 males AO – 4 males Overweight – 1 obesity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females – 2 female (AO + Overweight) </a:t>
            </a:r>
            <a:endParaRPr/>
          </a:p>
        </p:txBody>
      </p:sp>
      <p:sp>
        <p:nvSpPr>
          <p:cNvPr id="351" name="Google Shape;351;g2bdf5621b54_2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db651314d_0_10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bdb651314d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f5b6a80a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f5b6a80a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bf5b6a80a2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db651314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bdb651314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224B-8BD0-D57C-DF8F-71129E967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6D577-19B3-4F41-CB1E-BDBD3C33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208D1-0F41-5765-02F2-B70B3F0EE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62B6-AD98-4940-B629-D095B83D4FC6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4918E-029D-47E3-2E00-2FD64672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FAFAA-1F83-FE29-F0A9-3707D38A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8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538A-C3EC-03AB-0A0A-8D84FB1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6CAFA-F127-B18E-8D3C-07830DE84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739FC-602F-0EB1-CFB2-F5D3EEC6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2B17-141F-4460-B041-EEE1301D786F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AAC04-2E7F-E314-987B-28622DB5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62B98-B92C-538F-ADF9-048E9D0D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3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A808A-332E-BFA2-67F3-4F283F980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2829EE-21B7-B73C-CCDA-7D1994A51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7B89E-E1AD-44E2-5F38-557D3FDE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A489-D619-42F8-8A40-BAA21B6738EC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AA78E-7928-0816-F104-87BADA1C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D24CA-EF84-8A52-A63D-D1936AD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6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AD12-7995-6B45-3186-B2703968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205F-D50B-1E33-942B-1429097F8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D42E7-FF33-9213-5716-2EF3A629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0516-FA1F-4F67-AE46-EB0C4394DDDC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BA34D-36BB-64E2-4163-E71BF793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0D1B-0C1E-D4A1-B34F-7A7D248B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7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60CC-31ED-43B6-06E9-81761BAD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01DA9-A27B-3640-A8F1-FEE209206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A8258-668A-8CBA-9BCD-897AB45A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0251-6AD5-4919-B99F-766231057BD1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31B1C-7590-02AF-5282-6F3261EF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64D57-AC51-78F8-615F-27B833A0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8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2BEC-316A-DCB8-31C7-AEB03435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F4A8-20EA-6528-24C2-98491CC33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7A09F-87A2-65AF-3F38-C74BF0B94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CEEBA-9E91-74E6-A0BC-61A66E90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F7A3-CB29-4E42-9250-6C8924F35B87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55615-14FD-1D1E-9B76-4E1DFDCF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110AB-86BF-8B61-6AB6-68DB1A0A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46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B920-8CEA-BA7D-64DE-3BFC53B7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146C6-45E1-27DA-BFD6-26091D03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B9928-E572-AC87-F650-388BD24A1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D7B2C-C780-257A-936B-42948B0A3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5B075-9CD7-36FC-B6EE-06C39641E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EDDA85-D4E8-64D9-40C5-C7EA708F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517A7-5EEF-4AB5-9C47-07AF668B1492}" type="datetime1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DCF57-E9A7-A303-D920-88553BE7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89BB2-0C42-06AC-096D-0FEB8619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98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D95B-EC6A-9142-198B-917F90A4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5231A-7DC1-DB24-7522-2DDF26BE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ED2EE-7A31-47F7-BE19-BDA547D16D41}" type="datetime1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C05FE-B3A6-D2F8-1055-5DEC3C41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E4E79-6477-A41B-0690-B49F7DF2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334CD-2FE2-CE36-F5A6-EF59157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F40E-5293-4A0D-99A9-DC65D3016747}" type="datetime1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DD27F-88A6-E02B-C53D-7A363A98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45E6D-9E81-634E-CDD0-F171EE52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77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1B4D-5AF3-ACB4-1223-ECB5BDDA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D0BB-2707-AAE6-FCB2-D722F5453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D82D0-D8F7-F6A8-7E75-FCC090EC3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40FE-C357-3828-C514-83429CD8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178C-B5D4-4240-9F60-6562D2BD3549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DDF25-E18E-D39E-F102-8BF6F568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753DE-47C6-583F-6C47-412DF20D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7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B82B-B942-FE47-08E6-3CF947F6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B4E55-435B-3BCC-1353-76404E6CE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C6A28-67CA-4068-BD2B-E6D634A5E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B3DD3-31F7-67B1-1D19-965ECACA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E1390-779A-43EB-8B4E-0AFE3CFA4FF3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1D792-9BAD-0420-0617-D4553A33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7C0E1-CC9E-0D79-D42E-3443EF13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9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A2C1AD-C7AC-1EE8-2E8B-9C414496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3DA60-C409-C7B9-0D42-8CA7D035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970A2-CD15-76FB-271D-0AFA5115E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EA7F9-9352-46B2-BE13-D273A658352C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F10E-1D1E-3EDF-6ED3-A63D002EE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79F2-A6E3-FF56-757A-C359F5BC9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027B-B0CB-437E-B93B-6950CF810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1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26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49.jpg"/><Relationship Id="rId5" Type="http://schemas.openxmlformats.org/officeDocument/2006/relationships/image" Target="../media/image30.png"/><Relationship Id="rId15" Type="http://schemas.openxmlformats.org/officeDocument/2006/relationships/image" Target="../media/image4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27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8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3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10" Type="http://schemas.openxmlformats.org/officeDocument/2006/relationships/image" Target="../media/image77.gif"/><Relationship Id="rId4" Type="http://schemas.openxmlformats.org/officeDocument/2006/relationships/image" Target="../media/image75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video" Target="NULL" TargetMode="Externa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9.png"/><Relationship Id="rId11" Type="http://schemas.openxmlformats.org/officeDocument/2006/relationships/image" Target="../media/image8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.png"/><Relationship Id="rId4" Type="http://schemas.microsoft.com/office/2007/relationships/media" Target="../media/media2.mp4"/><Relationship Id="rId9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83.gif"/><Relationship Id="rId4" Type="http://schemas.openxmlformats.org/officeDocument/2006/relationships/image" Target="../media/image80.png"/><Relationship Id="rId9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9.png"/><Relationship Id="rId11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6.png"/><Relationship Id="rId4" Type="http://schemas.microsoft.com/office/2007/relationships/media" Target="../media/media5.mp4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6"/>
          <p:cNvGrpSpPr/>
          <p:nvPr/>
        </p:nvGrpSpPr>
        <p:grpSpPr>
          <a:xfrm>
            <a:off x="973019" y="737894"/>
            <a:ext cx="3236237" cy="4149294"/>
            <a:chOff x="-2760417" y="-3358149"/>
            <a:chExt cx="12258473" cy="15693244"/>
          </a:xfrm>
        </p:grpSpPr>
        <p:pic>
          <p:nvPicPr>
            <p:cNvPr id="173" name="Google Shape;173;p26" descr="A collage of food on a plat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581697" y="-3215290"/>
              <a:ext cx="6255000" cy="13900200"/>
            </a:xfrm>
            <a:prstGeom prst="roundRect">
              <a:avLst>
                <a:gd name="adj" fmla="val 10462"/>
              </a:avLst>
            </a:prstGeom>
            <a:noFill/>
            <a:ln>
              <a:noFill/>
            </a:ln>
          </p:spPr>
        </p:pic>
        <p:pic>
          <p:nvPicPr>
            <p:cNvPr id="174" name="Google Shape;174;p26" descr="A close-up of a cell phon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760417" y="-3358149"/>
              <a:ext cx="6612585" cy="14378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65664" y="-1804458"/>
              <a:ext cx="6255000" cy="13900200"/>
            </a:xfrm>
            <a:prstGeom prst="roundRect">
              <a:avLst>
                <a:gd name="adj" fmla="val 8660"/>
              </a:avLst>
            </a:prstGeom>
            <a:noFill/>
            <a:ln>
              <a:noFill/>
            </a:ln>
          </p:spPr>
        </p:pic>
        <p:pic>
          <p:nvPicPr>
            <p:cNvPr id="176" name="Google Shape;176;p26" descr="A close-up of a cell phon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86944" y="-2043687"/>
              <a:ext cx="6611112" cy="143787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26" descr="A blue and red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3226" y="1668796"/>
            <a:ext cx="1352148" cy="729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4477650" y="2398387"/>
            <a:ext cx="7623300" cy="1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INGREDIENTS SEGMENTATION BASED ON DEEP LEARNING</a:t>
            </a:r>
            <a:endParaRPr lang="en-US" sz="9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7">
            <a:alphaModFix/>
          </a:blip>
          <a:srcRect l="51661" t="39634" r="10878" b="36825"/>
          <a:stretch/>
        </p:blipFill>
        <p:spPr>
          <a:xfrm>
            <a:off x="701767" y="4950440"/>
            <a:ext cx="3618673" cy="1279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4477650" y="4161188"/>
            <a:ext cx="76233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8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Group 27</a:t>
            </a:r>
            <a:endParaRPr sz="1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807600" y="669575"/>
            <a:ext cx="109521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solidFill>
                  <a:srgbClr val="19191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RESEARCH STAGES - PROJECT CONTRIBUTION</a:t>
            </a:r>
            <a:endParaRPr sz="3700" b="1" dirty="0">
              <a:solidFill>
                <a:srgbClr val="191919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4921984" y="3759876"/>
            <a:ext cx="2210739" cy="861548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9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FFD1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4" name="Google Shape;194;p28"/>
          <p:cNvCxnSpPr/>
          <p:nvPr/>
        </p:nvCxnSpPr>
        <p:spPr>
          <a:xfrm>
            <a:off x="5962212" y="462142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BB90B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5" name="Google Shape;195;p28"/>
          <p:cNvSpPr/>
          <p:nvPr/>
        </p:nvSpPr>
        <p:spPr>
          <a:xfrm>
            <a:off x="9289266" y="3759876"/>
            <a:ext cx="2210668" cy="861548"/>
          </a:xfrm>
          <a:custGeom>
            <a:avLst/>
            <a:gdLst/>
            <a:ahLst/>
            <a:cxnLst/>
            <a:rect l="l" t="t" r="r" b="b"/>
            <a:pathLst>
              <a:path w="30978" h="13004" extrusionOk="0">
                <a:moveTo>
                  <a:pt x="1" y="1"/>
                </a:moveTo>
                <a:lnTo>
                  <a:pt x="3655" y="6503"/>
                </a:lnTo>
                <a:lnTo>
                  <a:pt x="1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118A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6" name="Google Shape;196;p28"/>
          <p:cNvCxnSpPr/>
          <p:nvPr/>
        </p:nvCxnSpPr>
        <p:spPr>
          <a:xfrm>
            <a:off x="10252327" y="462142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E7646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7" name="Google Shape;197;p28"/>
          <p:cNvSpPr/>
          <p:nvPr/>
        </p:nvSpPr>
        <p:spPr>
          <a:xfrm>
            <a:off x="2738486" y="3759876"/>
            <a:ext cx="2210596" cy="861548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E764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8" name="Google Shape;198;p28"/>
          <p:cNvCxnSpPr/>
          <p:nvPr/>
        </p:nvCxnSpPr>
        <p:spPr>
          <a:xfrm>
            <a:off x="3805748" y="3459443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2F789E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99" name="Google Shape;199;p28"/>
          <p:cNvSpPr/>
          <p:nvPr/>
        </p:nvSpPr>
        <p:spPr>
          <a:xfrm>
            <a:off x="7105625" y="3759876"/>
            <a:ext cx="2210739" cy="861548"/>
          </a:xfrm>
          <a:custGeom>
            <a:avLst/>
            <a:gdLst/>
            <a:ahLst/>
            <a:cxnLst/>
            <a:rect l="l" t="t" r="r" b="b"/>
            <a:pathLst>
              <a:path w="30979" h="13004" extrusionOk="0">
                <a:moveTo>
                  <a:pt x="0" y="1"/>
                </a:moveTo>
                <a:lnTo>
                  <a:pt x="3654" y="6503"/>
                </a:lnTo>
                <a:lnTo>
                  <a:pt x="0" y="13003"/>
                </a:lnTo>
                <a:lnTo>
                  <a:pt x="27324" y="13003"/>
                </a:lnTo>
                <a:lnTo>
                  <a:pt x="30978" y="6503"/>
                </a:lnTo>
                <a:lnTo>
                  <a:pt x="27324" y="1"/>
                </a:lnTo>
                <a:close/>
              </a:path>
            </a:pathLst>
          </a:custGeom>
          <a:solidFill>
            <a:srgbClr val="06D6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0" name="Google Shape;200;p28"/>
          <p:cNvCxnSpPr/>
          <p:nvPr/>
        </p:nvCxnSpPr>
        <p:spPr>
          <a:xfrm>
            <a:off x="8250706" y="344091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8D5175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1" name="Google Shape;201;p28"/>
          <p:cNvSpPr txBox="1"/>
          <p:nvPr/>
        </p:nvSpPr>
        <p:spPr>
          <a:xfrm>
            <a:off x="2574250" y="2993666"/>
            <a:ext cx="3350100" cy="4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Data Identification</a:t>
            </a:r>
            <a:endParaRPr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007420" y="2956385"/>
            <a:ext cx="2474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  <a:endParaRPr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9115151" y="4946343"/>
            <a:ext cx="2823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Future work &amp; Report</a:t>
            </a:r>
            <a:endParaRPr sz="17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2939596" y="3957662"/>
            <a:ext cx="1808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5199020" y="3957645"/>
            <a:ext cx="1808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7306741" y="3944362"/>
            <a:ext cx="1808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STAGE 4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9546526" y="3944362"/>
            <a:ext cx="1808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STAGE 5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609650" y="3759910"/>
            <a:ext cx="2128817" cy="861515"/>
          </a:xfrm>
          <a:custGeom>
            <a:avLst/>
            <a:gdLst/>
            <a:ahLst/>
            <a:cxnLst/>
            <a:rect l="l" t="t" r="r" b="b"/>
            <a:pathLst>
              <a:path w="30977" h="13004" extrusionOk="0">
                <a:moveTo>
                  <a:pt x="0" y="1"/>
                </a:moveTo>
                <a:lnTo>
                  <a:pt x="3653" y="6503"/>
                </a:lnTo>
                <a:lnTo>
                  <a:pt x="0" y="13003"/>
                </a:lnTo>
                <a:lnTo>
                  <a:pt x="27323" y="13003"/>
                </a:lnTo>
                <a:lnTo>
                  <a:pt x="30977" y="6503"/>
                </a:lnTo>
                <a:lnTo>
                  <a:pt x="27323" y="1"/>
                </a:lnTo>
                <a:close/>
              </a:path>
            </a:pathLst>
          </a:custGeom>
          <a:solidFill>
            <a:srgbClr val="BB90B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" name="Google Shape;210;p28"/>
          <p:cNvCxnSpPr/>
          <p:nvPr/>
        </p:nvCxnSpPr>
        <p:spPr>
          <a:xfrm>
            <a:off x="1593378" y="460309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BB90B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1" name="Google Shape;211;p28"/>
          <p:cNvSpPr txBox="1"/>
          <p:nvPr/>
        </p:nvSpPr>
        <p:spPr>
          <a:xfrm>
            <a:off x="609650" y="4962243"/>
            <a:ext cx="31767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Business Understanding &amp; Objectives</a:t>
            </a:r>
            <a:endParaRPr sz="17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609658" y="5617751"/>
            <a:ext cx="24252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Real-life statistics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Inspiration of project study 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851530" y="3944379"/>
            <a:ext cx="1808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" name="Google Shape;215;p28" descr="A blue and red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8551" y="81170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2586075" y="1579936"/>
            <a:ext cx="4394100" cy="153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Food Ingredients Segmentation: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SA-1B, Objects365, UECFOODPIXCOMPLETE, FoodSeg103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Reference card detection: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Manual collection dataset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7008763" y="1708516"/>
            <a:ext cx="4491171" cy="125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Internal: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Segmentation evaluation 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mAcc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aAcc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Object detection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(Precision, Recall,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External: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isualization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088B9-0F26-D7AB-FDA4-6BB2B2C62030}"/>
              </a:ext>
            </a:extLst>
          </p:cNvPr>
          <p:cNvSpPr txBox="1"/>
          <p:nvPr/>
        </p:nvSpPr>
        <p:spPr>
          <a:xfrm>
            <a:off x="4783125" y="5051021"/>
            <a:ext cx="3167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Food categorical process</a:t>
            </a:r>
          </a:p>
        </p:txBody>
      </p:sp>
      <p:sp>
        <p:nvSpPr>
          <p:cNvPr id="5" name="Google Shape;216;p28">
            <a:extLst>
              <a:ext uri="{FF2B5EF4-FFF2-40B4-BE49-F238E27FC236}">
                <a16:creationId xmlns:a16="http://schemas.microsoft.com/office/drawing/2014/main" id="{7DC650A8-C043-A9D5-28F9-72E310E70513}"/>
              </a:ext>
            </a:extLst>
          </p:cNvPr>
          <p:cNvSpPr txBox="1"/>
          <p:nvPr/>
        </p:nvSpPr>
        <p:spPr>
          <a:xfrm>
            <a:off x="4783125" y="5323751"/>
            <a:ext cx="3167165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Food Ingredients Segmentation: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FoodSAM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Reference card detection: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Yolov8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0D814B8-DB70-AC03-DCA5-1DF953DF6A3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pPr/>
              <a:t>10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7715CA3-5D88-02C4-4FFF-62492D1D506D}"/>
              </a:ext>
            </a:extLst>
          </p:cNvPr>
          <p:cNvGrpSpPr/>
          <p:nvPr/>
        </p:nvGrpSpPr>
        <p:grpSpPr>
          <a:xfrm>
            <a:off x="-4" y="0"/>
            <a:ext cx="2306324" cy="6857999"/>
            <a:chOff x="-4" y="0"/>
            <a:chExt cx="2306324" cy="6857999"/>
          </a:xfrm>
        </p:grpSpPr>
        <p:pic>
          <p:nvPicPr>
            <p:cNvPr id="1026" name="Picture 2" descr="Kawaii gif. A grid of food images, most with smiling faces, including a burger, taco, hot dog, chicken drumstick, pizza, and ice cream, to name a few.">
              <a:extLst>
                <a:ext uri="{FF2B5EF4-FFF2-40B4-BE49-F238E27FC236}">
                  <a16:creationId xmlns:a16="http://schemas.microsoft.com/office/drawing/2014/main" id="{3521B8A4-2F0B-7669-0921-4F151B1F8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" y="4551680"/>
              <a:ext cx="2306319" cy="2306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Kawaii gif. A grid of food images, most with smiling faces, including a burger, taco, hot dog, chicken drumstick, pizza, and ice cream, to name a few.">
              <a:extLst>
                <a:ext uri="{FF2B5EF4-FFF2-40B4-BE49-F238E27FC236}">
                  <a16:creationId xmlns:a16="http://schemas.microsoft.com/office/drawing/2014/main" id="{24261A25-3A6C-407C-E2C5-A8393486E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306319"/>
              <a:ext cx="2306319" cy="2306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Kawaii gif. A grid of food images, most with smiling faces, including a burger, taco, hot dog, chicken drumstick, pizza, and ice cream, to name a few.">
              <a:extLst>
                <a:ext uri="{FF2B5EF4-FFF2-40B4-BE49-F238E27FC236}">
                  <a16:creationId xmlns:a16="http://schemas.microsoft.com/office/drawing/2014/main" id="{62BA579A-7E91-D65F-6CF4-37F1D57EB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06320" cy="230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323;g2bf5f232d82_6_2">
            <a:extLst>
              <a:ext uri="{FF2B5EF4-FFF2-40B4-BE49-F238E27FC236}">
                <a16:creationId xmlns:a16="http://schemas.microsoft.com/office/drawing/2014/main" id="{5B90C9AD-7F84-42B1-FD9E-CB58D1D5B38C}"/>
              </a:ext>
            </a:extLst>
          </p:cNvPr>
          <p:cNvSpPr/>
          <p:nvPr/>
        </p:nvSpPr>
        <p:spPr>
          <a:xfrm>
            <a:off x="2595225" y="2214565"/>
            <a:ext cx="8919300" cy="30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4;g2bf5f232d82_6_2">
            <a:extLst>
              <a:ext uri="{FF2B5EF4-FFF2-40B4-BE49-F238E27FC236}">
                <a16:creationId xmlns:a16="http://schemas.microsoft.com/office/drawing/2014/main" id="{89079E2F-C63B-DA13-9C6F-28A3B2EFE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4324" y="881172"/>
            <a:ext cx="86010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25;g2bf5f232d82_6_2">
            <a:extLst>
              <a:ext uri="{FF2B5EF4-FFF2-40B4-BE49-F238E27FC236}">
                <a16:creationId xmlns:a16="http://schemas.microsoft.com/office/drawing/2014/main" id="{E5D5030A-1300-51E1-A9DA-FB32FAC50C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425" y="2749665"/>
            <a:ext cx="8600899" cy="21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27;g2bf5f232d82_6_2">
            <a:extLst>
              <a:ext uri="{FF2B5EF4-FFF2-40B4-BE49-F238E27FC236}">
                <a16:creationId xmlns:a16="http://schemas.microsoft.com/office/drawing/2014/main" id="{11DBA1E5-8CF8-981F-AD09-669684015BBB}"/>
              </a:ext>
            </a:extLst>
          </p:cNvPr>
          <p:cNvSpPr/>
          <p:nvPr/>
        </p:nvSpPr>
        <p:spPr>
          <a:xfrm>
            <a:off x="8915358" y="4824120"/>
            <a:ext cx="2876846" cy="18708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Configuration: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i5-10400 </a:t>
            </a:r>
            <a:r>
              <a:rPr lang="en-US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2.9GHz speed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16GB RAM, 2133 MHz speed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NVIDIA 3060 </a:t>
            </a:r>
            <a:r>
              <a:rPr lang="en-US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12GB memory, 3584 CUDA cores. 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oogle Shape;215;p28" descr="A blue and red logo&#10;&#10;Description automatically generated">
            <a:extLst>
              <a:ext uri="{FF2B5EF4-FFF2-40B4-BE49-F238E27FC236}">
                <a16:creationId xmlns:a16="http://schemas.microsoft.com/office/drawing/2014/main" id="{9DAA5A53-79A1-6DE5-504B-0CCAA0D22C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8551" y="81170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A58F69F5-85EA-A206-BAFA-62F187E6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11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73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406DA2-476E-4BF3-9C32-3AAC211E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7" y="218928"/>
            <a:ext cx="11712606" cy="5367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B6F88-EEF5-AF93-B6CB-59463BEE3CCC}"/>
              </a:ext>
            </a:extLst>
          </p:cNvPr>
          <p:cNvSpPr txBox="1"/>
          <p:nvPr/>
        </p:nvSpPr>
        <p:spPr>
          <a:xfrm>
            <a:off x="426128" y="5899697"/>
            <a:ext cx="886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ZERO-SHOT FRAMEWORK – OUR CONTRIBUTION</a:t>
            </a:r>
          </a:p>
        </p:txBody>
      </p:sp>
      <p:pic>
        <p:nvPicPr>
          <p:cNvPr id="2" name="Google Shape;215;p28" descr="A blue and red logo&#10;&#10;Description automatically generated">
            <a:extLst>
              <a:ext uri="{FF2B5EF4-FFF2-40B4-BE49-F238E27FC236}">
                <a16:creationId xmlns:a16="http://schemas.microsoft.com/office/drawing/2014/main" id="{12272166-C755-2734-D266-E53D075523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7853" y="5765690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23ACF9E-7911-87EB-C277-0D9AED1F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12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2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EEE3C06-6421-3352-B447-701F4387A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22" y="187371"/>
            <a:ext cx="16079284" cy="7368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3A4FC-5607-B257-484B-CD748903F6E5}"/>
              </a:ext>
            </a:extLst>
          </p:cNvPr>
          <p:cNvSpPr/>
          <p:nvPr/>
        </p:nvSpPr>
        <p:spPr>
          <a:xfrm>
            <a:off x="4877793" y="4028263"/>
            <a:ext cx="1218207" cy="366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7AA151-6422-0E92-D7E9-9EFC289388A3}"/>
              </a:ext>
            </a:extLst>
          </p:cNvPr>
          <p:cNvSpPr/>
          <p:nvPr/>
        </p:nvSpPr>
        <p:spPr>
          <a:xfrm>
            <a:off x="7707765" y="1275080"/>
            <a:ext cx="1028700" cy="4749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3B1BD2-DADD-DB63-D4E1-6D8A8479CEC1}"/>
              </a:ext>
            </a:extLst>
          </p:cNvPr>
          <p:cNvSpPr/>
          <p:nvPr/>
        </p:nvSpPr>
        <p:spPr>
          <a:xfrm>
            <a:off x="10123305" y="2532380"/>
            <a:ext cx="1028700" cy="4749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439A74-CECB-2C5F-FB12-1EA2640D8816}"/>
              </a:ext>
            </a:extLst>
          </p:cNvPr>
          <p:cNvSpPr/>
          <p:nvPr/>
        </p:nvSpPr>
        <p:spPr>
          <a:xfrm>
            <a:off x="7858067" y="4730315"/>
            <a:ext cx="1028700" cy="4749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344;p10">
            <a:extLst>
              <a:ext uri="{FF2B5EF4-FFF2-40B4-BE49-F238E27FC236}">
                <a16:creationId xmlns:a16="http://schemas.microsoft.com/office/drawing/2014/main" id="{0FB7FCA0-D0B6-2F16-E260-0117BAA26F75}"/>
              </a:ext>
            </a:extLst>
          </p:cNvPr>
          <p:cNvSpPr/>
          <p:nvPr/>
        </p:nvSpPr>
        <p:spPr>
          <a:xfrm>
            <a:off x="3795957" y="333725"/>
            <a:ext cx="2785500" cy="104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Pretrained model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UECFOODPIXCOMPLETE 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9000 : 1000 (training - test images)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(9:1)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103 class labels</a:t>
            </a:r>
            <a:endParaRPr dirty="0"/>
          </a:p>
        </p:txBody>
      </p:sp>
      <p:pic>
        <p:nvPicPr>
          <p:cNvPr id="3" name="Google Shape;345;p10">
            <a:extLst>
              <a:ext uri="{FF2B5EF4-FFF2-40B4-BE49-F238E27FC236}">
                <a16:creationId xmlns:a16="http://schemas.microsoft.com/office/drawing/2014/main" id="{45B3B782-A7AF-60B3-E561-FFDBF1162A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825" y="247375"/>
            <a:ext cx="1624274" cy="12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46;p10">
            <a:extLst>
              <a:ext uri="{FF2B5EF4-FFF2-40B4-BE49-F238E27FC236}">
                <a16:creationId xmlns:a16="http://schemas.microsoft.com/office/drawing/2014/main" id="{D82312FB-CF0F-8B3C-23C3-EAB5F18F54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48" y="247375"/>
            <a:ext cx="1624275" cy="12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7;p10">
            <a:extLst>
              <a:ext uri="{FF2B5EF4-FFF2-40B4-BE49-F238E27FC236}">
                <a16:creationId xmlns:a16="http://schemas.microsoft.com/office/drawing/2014/main" id="{3723BBAD-D0D1-9985-9C8C-8E567F882F79}"/>
              </a:ext>
            </a:extLst>
          </p:cNvPr>
          <p:cNvSpPr/>
          <p:nvPr/>
        </p:nvSpPr>
        <p:spPr>
          <a:xfrm>
            <a:off x="4703257" y="5447650"/>
            <a:ext cx="2785500" cy="104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Pretrained model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SA-1B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1B masks from 11M licensed and privacy-preserving images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Training SAM</a:t>
            </a:r>
            <a:endParaRPr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5706A-DC17-1AE6-EF36-768905FC5AD2}"/>
              </a:ext>
            </a:extLst>
          </p:cNvPr>
          <p:cNvGrpSpPr/>
          <p:nvPr/>
        </p:nvGrpSpPr>
        <p:grpSpPr>
          <a:xfrm>
            <a:off x="1438315" y="4389957"/>
            <a:ext cx="3142186" cy="2103193"/>
            <a:chOff x="1438315" y="4389957"/>
            <a:chExt cx="3142186" cy="2103193"/>
          </a:xfrm>
        </p:grpSpPr>
        <p:pic>
          <p:nvPicPr>
            <p:cNvPr id="13" name="Google Shape;348;p10">
              <a:extLst>
                <a:ext uri="{FF2B5EF4-FFF2-40B4-BE49-F238E27FC236}">
                  <a16:creationId xmlns:a16="http://schemas.microsoft.com/office/drawing/2014/main" id="{80D12F5F-D7AD-9C6B-C677-F94891E6A9C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08517" y="5447650"/>
              <a:ext cx="1571982" cy="104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349;p10">
              <a:extLst>
                <a:ext uri="{FF2B5EF4-FFF2-40B4-BE49-F238E27FC236}">
                  <a16:creationId xmlns:a16="http://schemas.microsoft.com/office/drawing/2014/main" id="{A82D8C3C-D2C7-0FC1-58E0-32174AB4623A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08526" y="4389957"/>
              <a:ext cx="1571975" cy="1057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50;p10">
              <a:extLst>
                <a:ext uri="{FF2B5EF4-FFF2-40B4-BE49-F238E27FC236}">
                  <a16:creationId xmlns:a16="http://schemas.microsoft.com/office/drawing/2014/main" id="{CF8F5357-F6B6-B940-1A1D-6CF340015B7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38315" y="5444650"/>
              <a:ext cx="1570209" cy="104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351;p10">
              <a:extLst>
                <a:ext uri="{FF2B5EF4-FFF2-40B4-BE49-F238E27FC236}">
                  <a16:creationId xmlns:a16="http://schemas.microsoft.com/office/drawing/2014/main" id="{435E14BF-A924-75E9-B9A7-5D99E465599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38325" y="4390795"/>
              <a:ext cx="1570200" cy="1053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215;p28" descr="A blue and red logo&#10;&#10;Description automatically generated">
            <a:extLst>
              <a:ext uri="{FF2B5EF4-FFF2-40B4-BE49-F238E27FC236}">
                <a16:creationId xmlns:a16="http://schemas.microsoft.com/office/drawing/2014/main" id="{F0B2FC3B-5E41-64D5-8EDD-272BB192831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4653" y="2667984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4EDC1A-FC07-64EB-56D3-1F997349D682}"/>
              </a:ext>
            </a:extLst>
          </p:cNvPr>
          <p:cNvSpPr/>
          <p:nvPr/>
        </p:nvSpPr>
        <p:spPr>
          <a:xfrm>
            <a:off x="7858067" y="5265087"/>
            <a:ext cx="1499958" cy="3651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Detectron2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08FEBCAB-3BDB-6603-E0E1-A092DF72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13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9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95B32-1F26-AD7C-22C0-E86A659C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E6188EF-45FD-2364-5532-E74767E0C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22" y="187371"/>
            <a:ext cx="16079284" cy="7368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9712C9-AF75-D77B-7B6F-CAFFDA56F88A}"/>
              </a:ext>
            </a:extLst>
          </p:cNvPr>
          <p:cNvSpPr/>
          <p:nvPr/>
        </p:nvSpPr>
        <p:spPr>
          <a:xfrm>
            <a:off x="4877793" y="4028263"/>
            <a:ext cx="1218207" cy="366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2278E5-A5E1-F561-FC6B-F46151CC9F69}"/>
              </a:ext>
            </a:extLst>
          </p:cNvPr>
          <p:cNvSpPr/>
          <p:nvPr/>
        </p:nvSpPr>
        <p:spPr>
          <a:xfrm>
            <a:off x="7707765" y="1275080"/>
            <a:ext cx="1028700" cy="4749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A54E3D-2845-878C-1F6C-FCFD1C843963}"/>
              </a:ext>
            </a:extLst>
          </p:cNvPr>
          <p:cNvSpPr/>
          <p:nvPr/>
        </p:nvSpPr>
        <p:spPr>
          <a:xfrm>
            <a:off x="10123305" y="2532380"/>
            <a:ext cx="1028700" cy="4749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DD3021-EECA-2718-1109-6F8183B346F9}"/>
              </a:ext>
            </a:extLst>
          </p:cNvPr>
          <p:cNvSpPr/>
          <p:nvPr/>
        </p:nvSpPr>
        <p:spPr>
          <a:xfrm>
            <a:off x="7858067" y="4730315"/>
            <a:ext cx="1028700" cy="4749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62;g2bf5f232d82_89_34">
            <a:extLst>
              <a:ext uri="{FF2B5EF4-FFF2-40B4-BE49-F238E27FC236}">
                <a16:creationId xmlns:a16="http://schemas.microsoft.com/office/drawing/2014/main" id="{BB684BDF-45E6-4071-8BCA-2333D160A67C}"/>
              </a:ext>
            </a:extLst>
          </p:cNvPr>
          <p:cNvSpPr/>
          <p:nvPr/>
        </p:nvSpPr>
        <p:spPr>
          <a:xfrm>
            <a:off x="3179640" y="187376"/>
            <a:ext cx="3569100" cy="13061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Pretrained model - FoodSeg103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7,118 images 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(730 dishes)</a:t>
            </a:r>
            <a:endParaRPr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(5:2)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Training: 4983 images (29530 ingredient masks)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Testing: 2135 images (12567 ingredient masks)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104 ingredient classes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363;g2bf5f232d82_89_34">
            <a:extLst>
              <a:ext uri="{FF2B5EF4-FFF2-40B4-BE49-F238E27FC236}">
                <a16:creationId xmlns:a16="http://schemas.microsoft.com/office/drawing/2014/main" id="{C1AF6145-1F9F-B584-3F1F-92BCE342DE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113" y="101024"/>
            <a:ext cx="1218200" cy="12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64;g2bf5f232d82_89_34">
            <a:extLst>
              <a:ext uri="{FF2B5EF4-FFF2-40B4-BE49-F238E27FC236}">
                <a16:creationId xmlns:a16="http://schemas.microsoft.com/office/drawing/2014/main" id="{25507413-33A9-2C9A-DD7F-9B6C9103EE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89" y="101023"/>
            <a:ext cx="1218200" cy="12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65;g2bf5f232d82_89_34">
            <a:extLst>
              <a:ext uri="{FF2B5EF4-FFF2-40B4-BE49-F238E27FC236}">
                <a16:creationId xmlns:a16="http://schemas.microsoft.com/office/drawing/2014/main" id="{C65BB0C9-3CBE-A8AB-8C4C-15FF7DBFF7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89" y="1351274"/>
            <a:ext cx="1218199" cy="121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66;g2bf5f232d82_89_34">
            <a:extLst>
              <a:ext uri="{FF2B5EF4-FFF2-40B4-BE49-F238E27FC236}">
                <a16:creationId xmlns:a16="http://schemas.microsoft.com/office/drawing/2014/main" id="{8FF3C1F6-AA70-B806-2EA6-73FA245E6509}"/>
              </a:ext>
            </a:extLst>
          </p:cNvPr>
          <p:cNvSpPr/>
          <p:nvPr/>
        </p:nvSpPr>
        <p:spPr>
          <a:xfrm>
            <a:off x="4302232" y="5408708"/>
            <a:ext cx="4258200" cy="104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Pretrained model </a:t>
            </a: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740K - Objects365</a:t>
            </a: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 dirty="0">
                <a:solidFill>
                  <a:schemeClr val="dk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600K: 38K: 100K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(Training: Validating: Testing)</a:t>
            </a: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PASCAL VOC &amp; COCO with 365 object categories</a:t>
            </a: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oogle Shape;367;g2bf5f232d82_89_34">
            <a:extLst>
              <a:ext uri="{FF2B5EF4-FFF2-40B4-BE49-F238E27FC236}">
                <a16:creationId xmlns:a16="http://schemas.microsoft.com/office/drawing/2014/main" id="{8222D697-7F95-6CF7-B536-9F5B2E1388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33279"/>
          <a:stretch/>
        </p:blipFill>
        <p:spPr>
          <a:xfrm>
            <a:off x="614600" y="5357613"/>
            <a:ext cx="3569100" cy="11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15;p28" descr="A blue and red logo&#10;&#10;Description automatically generated">
            <a:extLst>
              <a:ext uri="{FF2B5EF4-FFF2-40B4-BE49-F238E27FC236}">
                <a16:creationId xmlns:a16="http://schemas.microsoft.com/office/drawing/2014/main" id="{000B9413-3E87-0D03-1EAF-F821B150ED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653" y="2667984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6BCB4AC-1491-2361-C3AD-6C70054E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14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9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4FED-4C50-4A39-EB68-226A8A70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E6442A-0FEB-94A5-390F-8CA19FE9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2641" y="187371"/>
            <a:ext cx="16186268" cy="74173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F6D2A-A3C3-3EDD-72D5-6FB07951A694}"/>
              </a:ext>
            </a:extLst>
          </p:cNvPr>
          <p:cNvSpPr txBox="1"/>
          <p:nvPr/>
        </p:nvSpPr>
        <p:spPr>
          <a:xfrm>
            <a:off x="2581541" y="480292"/>
            <a:ext cx="20361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Coarse Semantic Mask</a:t>
            </a:r>
          </a:p>
        </p:txBody>
      </p:sp>
      <p:pic>
        <p:nvPicPr>
          <p:cNvPr id="2" name="Google Shape;215;p28" descr="A blue and red logo&#10;&#10;Description automatically generated">
            <a:extLst>
              <a:ext uri="{FF2B5EF4-FFF2-40B4-BE49-F238E27FC236}">
                <a16:creationId xmlns:a16="http://schemas.microsoft.com/office/drawing/2014/main" id="{3A9F9B07-F759-9419-865C-0C7628D086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333" y="5746464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547DDDA-2CC9-AF66-F5FD-F19A6825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15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278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35B3-9BE7-AD5F-10B9-E2A4968A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71DEA9-7141-F767-F494-E0F413EE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0" y="-1214706"/>
            <a:ext cx="1496556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02796D-E0A6-9A9A-642F-5650A40CBA19}"/>
              </a:ext>
            </a:extLst>
          </p:cNvPr>
          <p:cNvSpPr/>
          <p:nvPr/>
        </p:nvSpPr>
        <p:spPr>
          <a:xfrm>
            <a:off x="4350328" y="-1214706"/>
            <a:ext cx="12242516" cy="5962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A16C5-4980-0490-8F64-8B8D4F1BA139}"/>
              </a:ext>
            </a:extLst>
          </p:cNvPr>
          <p:cNvSpPr/>
          <p:nvPr/>
        </p:nvSpPr>
        <p:spPr>
          <a:xfrm>
            <a:off x="5227897" y="4964989"/>
            <a:ext cx="978939" cy="4749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027EFB-116C-E604-4221-D3E780DAC5E3}"/>
              </a:ext>
            </a:extLst>
          </p:cNvPr>
          <p:cNvSpPr/>
          <p:nvPr/>
        </p:nvSpPr>
        <p:spPr>
          <a:xfrm>
            <a:off x="5203145" y="3275577"/>
            <a:ext cx="4156364" cy="128354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Training manual collection dataset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308 card images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- Testing (90:10)</a:t>
            </a:r>
          </a:p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Training and Testing</a:t>
            </a:r>
          </a:p>
        </p:txBody>
      </p:sp>
      <p:sp>
        <p:nvSpPr>
          <p:cNvPr id="9" name="Google Shape;577;p52">
            <a:extLst>
              <a:ext uri="{FF2B5EF4-FFF2-40B4-BE49-F238E27FC236}">
                <a16:creationId xmlns:a16="http://schemas.microsoft.com/office/drawing/2014/main" id="{CE6E5829-1A5C-7F2B-1786-7A69050476CE}"/>
              </a:ext>
            </a:extLst>
          </p:cNvPr>
          <p:cNvSpPr/>
          <p:nvPr/>
        </p:nvSpPr>
        <p:spPr>
          <a:xfrm>
            <a:off x="4080764" y="5476564"/>
            <a:ext cx="1028700" cy="62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</a:rPr>
              <a:t>Yolov8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7AF841-E6BE-1CDF-8276-973AE6AE86FA}"/>
              </a:ext>
            </a:extLst>
          </p:cNvPr>
          <p:cNvGrpSpPr/>
          <p:nvPr/>
        </p:nvGrpSpPr>
        <p:grpSpPr>
          <a:xfrm>
            <a:off x="5443992" y="508667"/>
            <a:ext cx="3674670" cy="2624836"/>
            <a:chOff x="6110225" y="144025"/>
            <a:chExt cx="4591800" cy="3387300"/>
          </a:xfrm>
        </p:grpSpPr>
        <p:sp>
          <p:nvSpPr>
            <p:cNvPr id="6" name="Google Shape;381;p12">
              <a:extLst>
                <a:ext uri="{FF2B5EF4-FFF2-40B4-BE49-F238E27FC236}">
                  <a16:creationId xmlns:a16="http://schemas.microsoft.com/office/drawing/2014/main" id="{FA13F466-8FB9-38AA-6806-818FD2717F92}"/>
                </a:ext>
              </a:extLst>
            </p:cNvPr>
            <p:cNvSpPr/>
            <p:nvPr/>
          </p:nvSpPr>
          <p:spPr>
            <a:xfrm>
              <a:off x="6110225" y="144025"/>
              <a:ext cx="4591800" cy="3387300"/>
            </a:xfrm>
            <a:prstGeom prst="roundRect">
              <a:avLst>
                <a:gd name="adj" fmla="val 7564"/>
              </a:avLst>
            </a:prstGeom>
            <a:solidFill>
              <a:schemeClr val="lt1"/>
            </a:solidFill>
            <a:ln w="38100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" name="Google Shape;385;p12">
              <a:extLst>
                <a:ext uri="{FF2B5EF4-FFF2-40B4-BE49-F238E27FC236}">
                  <a16:creationId xmlns:a16="http://schemas.microsoft.com/office/drawing/2014/main" id="{230CA445-52E7-A012-3C64-D11C8689071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54649" y="261609"/>
              <a:ext cx="2119500" cy="15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86;p12">
              <a:extLst>
                <a:ext uri="{FF2B5EF4-FFF2-40B4-BE49-F238E27FC236}">
                  <a16:creationId xmlns:a16="http://schemas.microsoft.com/office/drawing/2014/main" id="{C9095AE4-BCF0-50ED-5D61-D67215C4649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5149" y="261050"/>
              <a:ext cx="2119500" cy="1587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87;p12">
              <a:extLst>
                <a:ext uri="{FF2B5EF4-FFF2-40B4-BE49-F238E27FC236}">
                  <a16:creationId xmlns:a16="http://schemas.microsoft.com/office/drawing/2014/main" id="{22481C83-10D2-FA37-EA79-41C7549D75F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54650" y="1853650"/>
              <a:ext cx="2119499" cy="1585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88;p12">
              <a:extLst>
                <a:ext uri="{FF2B5EF4-FFF2-40B4-BE49-F238E27FC236}">
                  <a16:creationId xmlns:a16="http://schemas.microsoft.com/office/drawing/2014/main" id="{D312C106-EDB2-FEC4-D82C-90BE427A4C2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35150" y="1852475"/>
              <a:ext cx="2119501" cy="15857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215;p28" descr="A blue and red logo&#10;&#10;Description automatically generated">
            <a:extLst>
              <a:ext uri="{FF2B5EF4-FFF2-40B4-BE49-F238E27FC236}">
                <a16:creationId xmlns:a16="http://schemas.microsoft.com/office/drawing/2014/main" id="{E96DD4A7-EE24-1E42-F97B-67BE8142AE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8333" y="5746464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8129D1B3-8609-C311-2E25-EF2E6AC2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16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8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"/>
          <p:cNvSpPr/>
          <p:nvPr/>
        </p:nvSpPr>
        <p:spPr>
          <a:xfrm>
            <a:off x="1737250" y="1422000"/>
            <a:ext cx="8657700" cy="5293800"/>
          </a:xfrm>
          <a:prstGeom prst="roundRect">
            <a:avLst>
              <a:gd name="adj" fmla="val 7564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 txBox="1">
            <a:spLocks noGrp="1"/>
          </p:cNvSpPr>
          <p:nvPr>
            <p:ph type="title"/>
          </p:nvPr>
        </p:nvSpPr>
        <p:spPr>
          <a:xfrm>
            <a:off x="838200" y="432175"/>
            <a:ext cx="105156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 sz="5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215" y="1509676"/>
            <a:ext cx="3078446" cy="197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9642" y="1509676"/>
            <a:ext cx="3080520" cy="198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3075" y="4165801"/>
            <a:ext cx="3080520" cy="198009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3"/>
          <p:cNvSpPr txBox="1"/>
          <p:nvPr/>
        </p:nvSpPr>
        <p:spPr>
          <a:xfrm>
            <a:off x="2053100" y="3478200"/>
            <a:ext cx="30807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Calibri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Google Shape;400;p13"/>
          <p:cNvSpPr txBox="1"/>
          <p:nvPr/>
        </p:nvSpPr>
        <p:spPr>
          <a:xfrm>
            <a:off x="2053084" y="6145896"/>
            <a:ext cx="3080700" cy="4000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Calibri"/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p13"/>
          <p:cNvSpPr txBox="1"/>
          <p:nvPr/>
        </p:nvSpPr>
        <p:spPr>
          <a:xfrm>
            <a:off x="7084446" y="3489771"/>
            <a:ext cx="3080700" cy="4000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7084439" y="6144546"/>
            <a:ext cx="3080700" cy="4000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Panoptic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3" name="Google Shape;40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84540" y="4165801"/>
            <a:ext cx="3080520" cy="198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3" descr="A blue and red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28739" y="176419"/>
            <a:ext cx="1314450" cy="6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C35B3D2-4AD6-5C73-3A9B-B6ABCC02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17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"/>
          <p:cNvSpPr/>
          <p:nvPr/>
        </p:nvSpPr>
        <p:spPr>
          <a:xfrm>
            <a:off x="585312" y="2538924"/>
            <a:ext cx="5195728" cy="4113217"/>
          </a:xfrm>
          <a:prstGeom prst="roundRect">
            <a:avLst>
              <a:gd name="adj" fmla="val 7564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0" name="Google Shape;410;p14"/>
          <p:cNvGraphicFramePr/>
          <p:nvPr>
            <p:extLst>
              <p:ext uri="{D42A27DB-BD31-4B8C-83A1-F6EECF244321}">
                <p14:modId xmlns:p14="http://schemas.microsoft.com/office/powerpoint/2010/main" val="1680758663"/>
              </p:ext>
            </p:extLst>
          </p:nvPr>
        </p:nvGraphicFramePr>
        <p:xfrm>
          <a:off x="7548136" y="1417084"/>
          <a:ext cx="3522319" cy="9286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3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Datasets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Objects365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mAP</a:t>
                      </a: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(%)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31.1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1" name="Google Shape;411;p14"/>
          <p:cNvSpPr txBox="1">
            <a:spLocks noGrp="1"/>
          </p:cNvSpPr>
          <p:nvPr>
            <p:ph type="title"/>
          </p:nvPr>
        </p:nvSpPr>
        <p:spPr>
          <a:xfrm>
            <a:off x="3976959" y="1383721"/>
            <a:ext cx="3571177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Object (Food and Non-food) detection (Unified_learned_COI_RS200_6x)</a:t>
            </a:r>
            <a:endParaRPr sz="14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4" descr="A blue and red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8739" y="176419"/>
            <a:ext cx="1314450" cy="6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4"/>
          <p:cNvSpPr txBox="1"/>
          <p:nvPr/>
        </p:nvSpPr>
        <p:spPr>
          <a:xfrm>
            <a:off x="619749" y="1970647"/>
            <a:ext cx="224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image</a:t>
            </a:r>
            <a:endParaRPr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Google Shape;419;p14"/>
          <p:cNvSpPr txBox="1">
            <a:spLocks noGrp="1"/>
          </p:cNvSpPr>
          <p:nvPr>
            <p:ph type="title"/>
          </p:nvPr>
        </p:nvSpPr>
        <p:spPr>
          <a:xfrm>
            <a:off x="838200" y="432175"/>
            <a:ext cx="105156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800" b="1" dirty="0"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 sz="5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282F776-312D-3BF8-2ADE-F6F572AC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18</a:t>
            </a:fld>
            <a:endParaRPr lang="en-US" sz="1400">
              <a:latin typeface="Arial Black" panose="020B0A04020102020204" pitchFamily="34" charset="0"/>
            </a:endParaRPr>
          </a:p>
        </p:txBody>
      </p:sp>
      <p:pic>
        <p:nvPicPr>
          <p:cNvPr id="2" name="Google Shape;438;g2bf5b6a80a2_0_0">
            <a:extLst>
              <a:ext uri="{FF2B5EF4-FFF2-40B4-BE49-F238E27FC236}">
                <a16:creationId xmlns:a16="http://schemas.microsoft.com/office/drawing/2014/main" id="{8642BA29-BF14-ABAF-793F-027595EE4E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312" y="505032"/>
            <a:ext cx="2310475" cy="1485120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ECF4D-1F7A-9D22-6BEF-D2E01FD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10" y="2846511"/>
            <a:ext cx="4675276" cy="3506457"/>
          </a:xfrm>
          <a:prstGeom prst="rect">
            <a:avLst/>
          </a:prstGeom>
        </p:spPr>
      </p:pic>
      <p:sp>
        <p:nvSpPr>
          <p:cNvPr id="10" name="Google Shape;409;p14">
            <a:extLst>
              <a:ext uri="{FF2B5EF4-FFF2-40B4-BE49-F238E27FC236}">
                <a16:creationId xmlns:a16="http://schemas.microsoft.com/office/drawing/2014/main" id="{028EC7C0-BC64-CDB5-D097-6A3583B437F7}"/>
              </a:ext>
            </a:extLst>
          </p:cNvPr>
          <p:cNvSpPr/>
          <p:nvPr/>
        </p:nvSpPr>
        <p:spPr>
          <a:xfrm>
            <a:off x="6108638" y="2533844"/>
            <a:ext cx="5498050" cy="4113217"/>
          </a:xfrm>
          <a:prstGeom prst="roundRect">
            <a:avLst>
              <a:gd name="adj" fmla="val 7564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41E8E2-CF71-FB75-B8B3-EAA536B8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95" y="2837310"/>
            <a:ext cx="5208735" cy="35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f5f232d82_89_8"/>
          <p:cNvSpPr txBox="1">
            <a:spLocks noGrp="1"/>
          </p:cNvSpPr>
          <p:nvPr>
            <p:ph type="title"/>
          </p:nvPr>
        </p:nvSpPr>
        <p:spPr>
          <a:xfrm>
            <a:off x="652513" y="4633700"/>
            <a:ext cx="4429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FoodSeg103 dataset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6" name="Google Shape;426;g2bf5f232d82_89_8"/>
          <p:cNvGraphicFramePr/>
          <p:nvPr>
            <p:extLst>
              <p:ext uri="{D42A27DB-BD31-4B8C-83A1-F6EECF244321}">
                <p14:modId xmlns:p14="http://schemas.microsoft.com/office/powerpoint/2010/main" val="1691549729"/>
              </p:ext>
            </p:extLst>
          </p:nvPr>
        </p:nvGraphicFramePr>
        <p:xfrm>
          <a:off x="652513" y="2462175"/>
          <a:ext cx="4667675" cy="2560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0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Conf Threshold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mIoU</a:t>
                      </a: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(%)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mAcc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(%)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aAcc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(%)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46.41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57.96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84.48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46.54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57.87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84.02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46.19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58.64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84.39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45.92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57.56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84.02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7" name="Google Shape;427;g2bf5f232d82_89_8"/>
          <p:cNvSpPr txBox="1">
            <a:spLocks noGrp="1"/>
          </p:cNvSpPr>
          <p:nvPr>
            <p:ph type="title"/>
          </p:nvPr>
        </p:nvSpPr>
        <p:spPr>
          <a:xfrm>
            <a:off x="6924013" y="4633700"/>
            <a:ext cx="4429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UECFOODPIXCOMPLETE dataset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8" name="Google Shape;428;g2bf5f232d82_89_8"/>
          <p:cNvGraphicFramePr/>
          <p:nvPr>
            <p:extLst>
              <p:ext uri="{D42A27DB-BD31-4B8C-83A1-F6EECF244321}">
                <p14:modId xmlns:p14="http://schemas.microsoft.com/office/powerpoint/2010/main" val="2755807492"/>
              </p:ext>
            </p:extLst>
          </p:nvPr>
        </p:nvGraphicFramePr>
        <p:xfrm>
          <a:off x="6924013" y="2462175"/>
          <a:ext cx="4667650" cy="2560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Conf Threshold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mIoU</a:t>
                      </a: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(%)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mAcc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(%)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aAcc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(%)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0.3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65.64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77.76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87.56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66.18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78.11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88.01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65.88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78.48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88.20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66.56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77.98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88.04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9" name="Google Shape;429;g2bf5f232d82_89_8"/>
          <p:cNvSpPr txBox="1">
            <a:spLocks noGrp="1"/>
          </p:cNvSpPr>
          <p:nvPr>
            <p:ph type="title"/>
          </p:nvPr>
        </p:nvSpPr>
        <p:spPr>
          <a:xfrm>
            <a:off x="2199588" y="1206800"/>
            <a:ext cx="7792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Food Ingredients Segmentation model 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(FoodSAM)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bf5f232d82_89_8"/>
          <p:cNvSpPr txBox="1"/>
          <p:nvPr/>
        </p:nvSpPr>
        <p:spPr>
          <a:xfrm>
            <a:off x="4261700" y="5679300"/>
            <a:ext cx="4270500" cy="80018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Run-time for entire model: </a:t>
            </a:r>
            <a:endParaRPr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 seconds per image</a:t>
            </a:r>
            <a:endParaRPr sz="2000" dirty="0">
              <a:solidFill>
                <a:schemeClr val="dk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Google Shape;431;g2bf5f232d82_89_8"/>
          <p:cNvSpPr txBox="1">
            <a:spLocks noGrp="1"/>
          </p:cNvSpPr>
          <p:nvPr>
            <p:ph type="title"/>
          </p:nvPr>
        </p:nvSpPr>
        <p:spPr>
          <a:xfrm>
            <a:off x="838200" y="432175"/>
            <a:ext cx="105156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800" b="1"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2bf5f232d82_89_8" descr="A blue and red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6766" y="141645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F66FF25-3033-1F03-2CB6-037647D2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19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/>
        </p:nvSpPr>
        <p:spPr>
          <a:xfrm>
            <a:off x="6182666" y="4487224"/>
            <a:ext cx="23358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Pham Hai Nam</a:t>
            </a:r>
            <a:endParaRPr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3028601" y="4487224"/>
            <a:ext cx="27402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Mau Minh Phuc</a:t>
            </a:r>
            <a:endParaRPr sz="21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9321664" y="4487224"/>
            <a:ext cx="20643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Nguyen Son</a:t>
            </a:r>
            <a:endParaRPr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5" name="Google Shape;275;p33" descr="A blue and red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8739" y="176419"/>
            <a:ext cx="1314450" cy="65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20457" t="19826" r="24115" b="43559"/>
          <a:stretch/>
        </p:blipFill>
        <p:spPr>
          <a:xfrm rot="120157">
            <a:off x="3438581" y="2324414"/>
            <a:ext cx="1920240" cy="1920240"/>
          </a:xfrm>
          <a:prstGeom prst="ellipse">
            <a:avLst/>
          </a:prstGeom>
          <a:noFill/>
          <a:ln w="152400" cap="flat" cmpd="sng">
            <a:solidFill>
              <a:srgbClr val="D2E7F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33" descr="A person in a blue shirt&#10;&#10;Description automatically generated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6625" t="18375" r="29041" b="44727"/>
          <a:stretch/>
        </p:blipFill>
        <p:spPr>
          <a:xfrm rot="419851">
            <a:off x="9409959" y="2324414"/>
            <a:ext cx="1887711" cy="1920240"/>
          </a:xfrm>
          <a:prstGeom prst="ellipse">
            <a:avLst/>
          </a:prstGeom>
          <a:noFill/>
          <a:ln w="152400" cap="flat" cmpd="sng">
            <a:solidFill>
              <a:srgbClr val="D2E7F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33" descr="A person in a blue shirt&#10;&#10;Description automatically generated"/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23800" t="16987" r="18332" b="45395"/>
          <a:stretch/>
        </p:blipFill>
        <p:spPr>
          <a:xfrm>
            <a:off x="6395342" y="2351506"/>
            <a:ext cx="1910448" cy="1920240"/>
          </a:xfrm>
          <a:prstGeom prst="ellipse">
            <a:avLst/>
          </a:prstGeom>
          <a:noFill/>
          <a:ln w="152400" cap="flat" cmpd="sng">
            <a:solidFill>
              <a:srgbClr val="D2E7F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84A980-C831-1D39-C1B0-D9C533FD8D23}"/>
              </a:ext>
            </a:extLst>
          </p:cNvPr>
          <p:cNvGrpSpPr>
            <a:grpSpLocks noChangeAspect="1"/>
          </p:cNvGrpSpPr>
          <p:nvPr/>
        </p:nvGrpSpPr>
        <p:grpSpPr>
          <a:xfrm>
            <a:off x="399321" y="505033"/>
            <a:ext cx="2531467" cy="5625480"/>
            <a:chOff x="913983" y="384292"/>
            <a:chExt cx="2740237" cy="6089413"/>
          </a:xfrm>
        </p:grpSpPr>
        <p:pic>
          <p:nvPicPr>
            <p:cNvPr id="279" name="Google Shape;279;p3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3983" y="384292"/>
              <a:ext cx="2740200" cy="6089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80" name="Google Shape;280;p33" descr="A close-up of a cell phone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3983" y="384292"/>
              <a:ext cx="2740237" cy="6089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33"/>
          <p:cNvSpPr txBox="1"/>
          <p:nvPr/>
        </p:nvSpPr>
        <p:spPr>
          <a:xfrm>
            <a:off x="5498066" y="4902682"/>
            <a:ext cx="3705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BI12-307</a:t>
            </a:r>
          </a:p>
        </p:txBody>
      </p:sp>
      <p:sp>
        <p:nvSpPr>
          <p:cNvPr id="4" name="Google Shape;281;p33">
            <a:extLst>
              <a:ext uri="{FF2B5EF4-FFF2-40B4-BE49-F238E27FC236}">
                <a16:creationId xmlns:a16="http://schemas.microsoft.com/office/drawing/2014/main" id="{A9FEF0D0-C52E-822D-9C11-A0AEE3B4CD83}"/>
              </a:ext>
            </a:extLst>
          </p:cNvPr>
          <p:cNvSpPr txBox="1"/>
          <p:nvPr/>
        </p:nvSpPr>
        <p:spPr>
          <a:xfrm>
            <a:off x="2546201" y="4902682"/>
            <a:ext cx="3705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BI12-351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281;p33">
            <a:extLst>
              <a:ext uri="{FF2B5EF4-FFF2-40B4-BE49-F238E27FC236}">
                <a16:creationId xmlns:a16="http://schemas.microsoft.com/office/drawing/2014/main" id="{3519A147-7B32-02D5-229D-79F57EABF8A5}"/>
              </a:ext>
            </a:extLst>
          </p:cNvPr>
          <p:cNvSpPr txBox="1"/>
          <p:nvPr/>
        </p:nvSpPr>
        <p:spPr>
          <a:xfrm>
            <a:off x="8504360" y="4902682"/>
            <a:ext cx="3705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BI12-389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E22E-FA7E-A31D-1EA0-62321F5D98C2}"/>
              </a:ext>
            </a:extLst>
          </p:cNvPr>
          <p:cNvSpPr txBox="1"/>
          <p:nvPr/>
        </p:nvSpPr>
        <p:spPr>
          <a:xfrm>
            <a:off x="3936009" y="847363"/>
            <a:ext cx="6829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OUR TEAM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D12FF-3434-89CF-66BF-8DE4C923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2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f5b6a80a2_0_0"/>
          <p:cNvSpPr/>
          <p:nvPr/>
        </p:nvSpPr>
        <p:spPr>
          <a:xfrm>
            <a:off x="1111750" y="1418000"/>
            <a:ext cx="9923100" cy="5293800"/>
          </a:xfrm>
          <a:prstGeom prst="roundRect">
            <a:avLst>
              <a:gd name="adj" fmla="val 7564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g2bf5b6a80a2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050" y="1617925"/>
            <a:ext cx="2310475" cy="14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bf5b6a80a2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983" y="1617925"/>
            <a:ext cx="2310475" cy="148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bf5b6a80a2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06450" y="1617925"/>
            <a:ext cx="2310475" cy="148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bf5b6a80a2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85517" y="1617925"/>
            <a:ext cx="2310475" cy="14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bf5b6a80a2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75050" y="3103050"/>
            <a:ext cx="2308940" cy="148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bf5b6a80a2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07993" y="3103050"/>
            <a:ext cx="2308925" cy="148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bf5b6a80a2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2914" y="3103050"/>
            <a:ext cx="2308925" cy="148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bf5b6a80a2_0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83988" y="3103049"/>
            <a:ext cx="2308923" cy="148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bf5b6a80a2_0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75830" y="4588172"/>
            <a:ext cx="2308920" cy="14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bf5b6a80a2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5984" y="4588172"/>
            <a:ext cx="2310477" cy="148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bf5b6a80a2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01831" y="4588172"/>
            <a:ext cx="2310477" cy="148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bf5b6a80a2_0_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83992" y="4588172"/>
            <a:ext cx="2310477" cy="148512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bf5b6a80a2_0_0"/>
          <p:cNvSpPr txBox="1"/>
          <p:nvPr/>
        </p:nvSpPr>
        <p:spPr>
          <a:xfrm>
            <a:off x="1474825" y="6073300"/>
            <a:ext cx="2310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8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1" name="Google Shape;451;g2bf5b6a80a2_0_0"/>
          <p:cNvSpPr txBox="1"/>
          <p:nvPr/>
        </p:nvSpPr>
        <p:spPr>
          <a:xfrm>
            <a:off x="3783999" y="6073300"/>
            <a:ext cx="2310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sz="18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2" name="Google Shape;452;g2bf5b6a80a2_0_0"/>
          <p:cNvSpPr txBox="1"/>
          <p:nvPr/>
        </p:nvSpPr>
        <p:spPr>
          <a:xfrm>
            <a:off x="6092087" y="6073300"/>
            <a:ext cx="2310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endParaRPr sz="20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3" name="Google Shape;453;g2bf5b6a80a2_0_0"/>
          <p:cNvSpPr txBox="1"/>
          <p:nvPr/>
        </p:nvSpPr>
        <p:spPr>
          <a:xfrm>
            <a:off x="8401774" y="6073300"/>
            <a:ext cx="2310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Panoptic</a:t>
            </a:r>
            <a:endParaRPr sz="20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4" name="Google Shape;454;g2bf5b6a80a2_0_0" descr="A blue and red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728739" y="176419"/>
            <a:ext cx="1314450" cy="6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bf5b6a80a2_0_0"/>
          <p:cNvSpPr txBox="1">
            <a:spLocks noGrp="1"/>
          </p:cNvSpPr>
          <p:nvPr>
            <p:ph type="title"/>
          </p:nvPr>
        </p:nvSpPr>
        <p:spPr>
          <a:xfrm>
            <a:off x="838200" y="432175"/>
            <a:ext cx="105156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800" b="1"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1914727-F8CF-F75E-5681-8D9C5411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20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"/>
          <p:cNvSpPr/>
          <p:nvPr/>
        </p:nvSpPr>
        <p:spPr>
          <a:xfrm>
            <a:off x="4709150" y="1421875"/>
            <a:ext cx="7200900" cy="5081700"/>
          </a:xfrm>
          <a:prstGeom prst="roundRect">
            <a:avLst>
              <a:gd name="adj" fmla="val 7564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61" name="Google Shape;461;p15"/>
          <p:cNvGraphicFramePr/>
          <p:nvPr>
            <p:extLst>
              <p:ext uri="{D42A27DB-BD31-4B8C-83A1-F6EECF244321}">
                <p14:modId xmlns:p14="http://schemas.microsoft.com/office/powerpoint/2010/main" val="2060331076"/>
              </p:ext>
            </p:extLst>
          </p:nvPr>
        </p:nvGraphicFramePr>
        <p:xfrm>
          <a:off x="485289" y="2413125"/>
          <a:ext cx="3890375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0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Results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0.8775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0.96667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mAP50 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0.90979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mAP50-95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0.87548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2" name="Google Shape;462;p15"/>
          <p:cNvSpPr txBox="1"/>
          <p:nvPr/>
        </p:nvSpPr>
        <p:spPr>
          <a:xfrm>
            <a:off x="1620934" y="1690827"/>
            <a:ext cx="161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Yolov8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2637" y="3988691"/>
            <a:ext cx="3278916" cy="230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2637" y="1516631"/>
            <a:ext cx="3278916" cy="243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6812" y="1516631"/>
            <a:ext cx="3278917" cy="245315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5"/>
          <p:cNvSpPr txBox="1"/>
          <p:nvPr/>
        </p:nvSpPr>
        <p:spPr>
          <a:xfrm>
            <a:off x="868168" y="5690225"/>
            <a:ext cx="367423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Cards in different positions</a:t>
            </a:r>
            <a:endParaRPr sz="20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467" name="Google Shape;46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1012" y="3988694"/>
            <a:ext cx="3290512" cy="2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5" descr="A blue and red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28739" y="176419"/>
            <a:ext cx="1314450" cy="6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5"/>
          <p:cNvSpPr txBox="1">
            <a:spLocks noGrp="1"/>
          </p:cNvSpPr>
          <p:nvPr>
            <p:ph type="title"/>
          </p:nvPr>
        </p:nvSpPr>
        <p:spPr>
          <a:xfrm>
            <a:off x="838200" y="432175"/>
            <a:ext cx="105156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800" b="1"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B5C0544-0642-692B-301A-767F1D4C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182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21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0;p15">
            <a:extLst>
              <a:ext uri="{FF2B5EF4-FFF2-40B4-BE49-F238E27FC236}">
                <a16:creationId xmlns:a16="http://schemas.microsoft.com/office/drawing/2014/main" id="{06371B5D-24D6-7193-445E-3AA481EC7C89}"/>
              </a:ext>
            </a:extLst>
          </p:cNvPr>
          <p:cNvSpPr/>
          <p:nvPr/>
        </p:nvSpPr>
        <p:spPr>
          <a:xfrm>
            <a:off x="4709150" y="1421875"/>
            <a:ext cx="7200900" cy="5081700"/>
          </a:xfrm>
          <a:prstGeom prst="roundRect">
            <a:avLst>
              <a:gd name="adj" fmla="val 7564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Google Shape;461;p15">
            <a:extLst>
              <a:ext uri="{FF2B5EF4-FFF2-40B4-BE49-F238E27FC236}">
                <a16:creationId xmlns:a16="http://schemas.microsoft.com/office/drawing/2014/main" id="{49FB7033-604A-9959-3E82-2266A0DE8F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886005"/>
              </p:ext>
            </p:extLst>
          </p:nvPr>
        </p:nvGraphicFramePr>
        <p:xfrm>
          <a:off x="485289" y="2413125"/>
          <a:ext cx="3890375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0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Results</a:t>
                      </a:r>
                      <a:endParaRPr sz="18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0.8775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0.96667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mAP50 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0.90979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mAP50-95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0.87548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462;p15">
            <a:extLst>
              <a:ext uri="{FF2B5EF4-FFF2-40B4-BE49-F238E27FC236}">
                <a16:creationId xmlns:a16="http://schemas.microsoft.com/office/drawing/2014/main" id="{787686AF-5B60-3F79-AAB5-3A6B624B53D4}"/>
              </a:ext>
            </a:extLst>
          </p:cNvPr>
          <p:cNvSpPr txBox="1"/>
          <p:nvPr/>
        </p:nvSpPr>
        <p:spPr>
          <a:xfrm>
            <a:off x="1620934" y="1690827"/>
            <a:ext cx="161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Yolov8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6;p15">
            <a:extLst>
              <a:ext uri="{FF2B5EF4-FFF2-40B4-BE49-F238E27FC236}">
                <a16:creationId xmlns:a16="http://schemas.microsoft.com/office/drawing/2014/main" id="{68120360-71C0-45A5-483C-33F0A95010A4}"/>
              </a:ext>
            </a:extLst>
          </p:cNvPr>
          <p:cNvSpPr txBox="1"/>
          <p:nvPr/>
        </p:nvSpPr>
        <p:spPr>
          <a:xfrm>
            <a:off x="6773480" y="1517693"/>
            <a:ext cx="367423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Confusion metrics</a:t>
            </a:r>
            <a:endParaRPr sz="20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3" name="Google Shape;468;p15" descr="A blue and red logo&#10;&#10;Description automatically generated">
            <a:extLst>
              <a:ext uri="{FF2B5EF4-FFF2-40B4-BE49-F238E27FC236}">
                <a16:creationId xmlns:a16="http://schemas.microsoft.com/office/drawing/2014/main" id="{F0EC5624-84F6-A0F9-E178-155A69F332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8739" y="176419"/>
            <a:ext cx="1314450" cy="6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69;p15">
            <a:extLst>
              <a:ext uri="{FF2B5EF4-FFF2-40B4-BE49-F238E27FC236}">
                <a16:creationId xmlns:a16="http://schemas.microsoft.com/office/drawing/2014/main" id="{2A943DAC-657D-E6EA-49AE-9F9C2473A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32175"/>
            <a:ext cx="105156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800" b="1"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F3478A2-E9EF-415D-7111-64A6A927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182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22</a:t>
            </a:fld>
            <a:endParaRPr lang="en-US" sz="1400"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1DC16E-E3CF-1626-6CD3-2314B647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780" y="1998627"/>
            <a:ext cx="5279958" cy="426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036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6"/>
          <p:cNvSpPr txBox="1"/>
          <p:nvPr/>
        </p:nvSpPr>
        <p:spPr>
          <a:xfrm>
            <a:off x="838200" y="1881825"/>
            <a:ext cx="7348500" cy="32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Arial"/>
              <a:buChar char="+"/>
            </a:pPr>
            <a:r>
              <a:rPr lang="en-US" sz="240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indicate a proposal development process</a:t>
            </a:r>
            <a:endParaRPr sz="240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746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Arial"/>
              <a:buChar char="+"/>
            </a:pPr>
            <a:r>
              <a:rPr lang="en-US" sz="2400" dirty="0">
                <a:solidFill>
                  <a:srgbClr val="19191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 </a:t>
            </a:r>
            <a:r>
              <a:rPr lang="en-US" sz="2400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</a:t>
            </a:r>
            <a:r>
              <a:rPr lang="en-US" sz="2400" dirty="0">
                <a:solidFill>
                  <a:srgbClr val="19191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project zero-shot framework</a:t>
            </a:r>
            <a:endParaRPr sz="2400" dirty="0">
              <a:solidFill>
                <a:srgbClr val="191919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marR="0" lvl="0" indent="-3746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Arial"/>
              <a:buChar char="+"/>
            </a:pPr>
            <a:r>
              <a:rPr lang="en-US" sz="2400" dirty="0">
                <a:solidFill>
                  <a:srgbClr val="19191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 evaluate the models</a:t>
            </a:r>
            <a:endParaRPr sz="2400" dirty="0">
              <a:solidFill>
                <a:srgbClr val="191919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5" name="Google Shape;475;p16" descr="A blue and red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491" y="95420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CONCLUSION</a:t>
            </a:r>
            <a:endParaRPr sz="4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0299" y="953750"/>
            <a:ext cx="3102650" cy="55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9C85738-17A3-03E1-BCA7-24F4667F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23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7"/>
          <p:cNvSpPr txBox="1">
            <a:spLocks noGrp="1"/>
          </p:cNvSpPr>
          <p:nvPr>
            <p:ph type="body" idx="1"/>
          </p:nvPr>
        </p:nvSpPr>
        <p:spPr>
          <a:xfrm>
            <a:off x="624225" y="2175375"/>
            <a:ext cx="6424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+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Input dataset for better testing.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+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Model evaluation metrics.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+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Computer configurations.</a:t>
            </a:r>
          </a:p>
          <a:p>
            <a:pPr marL="457200" lvl="0" indent="-3810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+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Results comparison with public papers.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7"/>
          <p:cNvSpPr txBox="1">
            <a:spLocks noGrp="1"/>
          </p:cNvSpPr>
          <p:nvPr>
            <p:ph type="sldNum" idx="12"/>
          </p:nvPr>
        </p:nvSpPr>
        <p:spPr>
          <a:xfrm>
            <a:off x="15212060" y="8444179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484" name="Google Shape;484;p17" descr="A blue and red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2564" y="183794"/>
            <a:ext cx="1314450" cy="6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7"/>
          <p:cNvSpPr txBox="1">
            <a:spLocks noGrp="1"/>
          </p:cNvSpPr>
          <p:nvPr>
            <p:ph type="title"/>
          </p:nvPr>
        </p:nvSpPr>
        <p:spPr>
          <a:xfrm>
            <a:off x="2833925" y="413050"/>
            <a:ext cx="6210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LIMITATIONS</a:t>
            </a:r>
            <a:endParaRPr sz="4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恭喜发财 Lunar New Year Sticker by Holler Studios">
            <a:extLst>
              <a:ext uri="{FF2B5EF4-FFF2-40B4-BE49-F238E27FC236}">
                <a16:creationId xmlns:a16="http://schemas.microsoft.com/office/drawing/2014/main" id="{E8742A31-37C1-541C-6936-14A9362C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25" y="11030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836B8-D1A7-60B9-4FC9-71F04421F59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pPr/>
              <a:t>24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A1AA2-4479-4087-7178-19A892E6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7E0D37C-10A9-C850-A649-7C1BA7DF3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57" y="501383"/>
            <a:ext cx="8579086" cy="585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72143-8164-E143-6C9E-ED9799D42045}"/>
              </a:ext>
            </a:extLst>
          </p:cNvPr>
          <p:cNvSpPr txBox="1"/>
          <p:nvPr/>
        </p:nvSpPr>
        <p:spPr>
          <a:xfrm>
            <a:off x="711193" y="5525619"/>
            <a:ext cx="4799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pic>
        <p:nvPicPr>
          <p:cNvPr id="3" name="Google Shape;215;p28" descr="A blue and red logo&#10;&#10;Description automatically generated">
            <a:extLst>
              <a:ext uri="{FF2B5EF4-FFF2-40B4-BE49-F238E27FC236}">
                <a16:creationId xmlns:a16="http://schemas.microsoft.com/office/drawing/2014/main" id="{B1C2A319-D74F-0D0B-5D2E-96F6D69555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8551" y="81170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A14B893-1FDD-0C16-7667-1041355A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25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4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D3D7A-98B5-0E86-88A0-76111493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18724C-7A21-64C7-97B9-C30A87B07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2320" y="-7563084"/>
            <a:ext cx="20325472" cy="13872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32BA9-C84B-EA61-7D77-9140FBCA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1" y="-4"/>
            <a:ext cx="12191999" cy="6858003"/>
          </a:xfrm>
          <a:prstGeom prst="corner">
            <a:avLst>
              <a:gd name="adj1" fmla="val 23797"/>
              <a:gd name="adj2" fmla="val 112099"/>
            </a:avLst>
          </a:prstGeom>
        </p:spPr>
      </p:pic>
      <p:sp>
        <p:nvSpPr>
          <p:cNvPr id="2" name="Google Shape;257;p32">
            <a:extLst>
              <a:ext uri="{FF2B5EF4-FFF2-40B4-BE49-F238E27FC236}">
                <a16:creationId xmlns:a16="http://schemas.microsoft.com/office/drawing/2014/main" id="{897EBAE5-1667-846E-A641-9F9E33AA76AB}"/>
              </a:ext>
            </a:extLst>
          </p:cNvPr>
          <p:cNvSpPr txBox="1">
            <a:spLocks/>
          </p:cNvSpPr>
          <p:nvPr/>
        </p:nvSpPr>
        <p:spPr>
          <a:xfrm>
            <a:off x="522246" y="1630680"/>
            <a:ext cx="7290794" cy="46783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449976">
              <a:lnSpc>
                <a:spcPct val="200000"/>
              </a:lnSpc>
              <a:buClr>
                <a:srgbClr val="1A1A1A"/>
              </a:buClr>
              <a:buSzPct val="100000"/>
              <a:buFont typeface="Arial" panose="020B0604020202020204" pitchFamily="34" charset="0"/>
              <a:buChar char="+"/>
            </a:pP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Depth estimator (Integral to predict food volume)</a:t>
            </a:r>
          </a:p>
          <a:p>
            <a:pPr marL="609600" indent="-449976">
              <a:lnSpc>
                <a:spcPct val="200000"/>
              </a:lnSpc>
              <a:spcBef>
                <a:spcPts val="0"/>
              </a:spcBef>
              <a:buClr>
                <a:srgbClr val="1A1A1A"/>
              </a:buClr>
              <a:buSzPct val="100000"/>
              <a:buFont typeface="Arial" panose="020B0604020202020204" pitchFamily="34" charset="0"/>
              <a:buChar char="+"/>
            </a:pP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Retrain in different conditions </a:t>
            </a:r>
          </a:p>
          <a:p>
            <a:pPr marL="609600" indent="-449976">
              <a:lnSpc>
                <a:spcPct val="200000"/>
              </a:lnSpc>
              <a:spcBef>
                <a:spcPts val="0"/>
              </a:spcBef>
              <a:buClr>
                <a:srgbClr val="1A1A1A"/>
              </a:buClr>
              <a:buSzPct val="100000"/>
              <a:buFont typeface="Arial" panose="020B0604020202020204" pitchFamily="34" charset="0"/>
              <a:buChar char="+"/>
            </a:pP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Computer configuration</a:t>
            </a:r>
          </a:p>
          <a:p>
            <a:pPr marL="609600" indent="-449976">
              <a:lnSpc>
                <a:spcPct val="200000"/>
              </a:lnSpc>
              <a:spcBef>
                <a:spcPts val="0"/>
              </a:spcBef>
              <a:buClr>
                <a:srgbClr val="1A1A1A"/>
              </a:buClr>
              <a:buSzPct val="100000"/>
              <a:buFont typeface="Arial"/>
              <a:buChar char="+"/>
            </a:pP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Vietnamese food database</a:t>
            </a:r>
          </a:p>
          <a:p>
            <a:pPr marL="609600" indent="-449976">
              <a:lnSpc>
                <a:spcPct val="200000"/>
              </a:lnSpc>
              <a:spcBef>
                <a:spcPts val="0"/>
              </a:spcBef>
              <a:buClr>
                <a:srgbClr val="1A1A1A"/>
              </a:buClr>
              <a:buSzPct val="100000"/>
              <a:buFont typeface="Arial" panose="020B0604020202020204" pitchFamily="34" charset="0"/>
              <a:buChar char="+"/>
            </a:pP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Freshness of food</a:t>
            </a:r>
          </a:p>
          <a:p>
            <a:pPr marL="609600" indent="-449976">
              <a:lnSpc>
                <a:spcPct val="200000"/>
              </a:lnSpc>
              <a:spcBef>
                <a:spcPts val="0"/>
              </a:spcBef>
              <a:buClr>
                <a:srgbClr val="1A1A1A"/>
              </a:buClr>
              <a:buSzPct val="100000"/>
              <a:buFont typeface="Arial" panose="020B0604020202020204" pitchFamily="34" charset="0"/>
              <a:buChar char="+"/>
            </a:pP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Anti-spoofing</a:t>
            </a:r>
          </a:p>
          <a:p>
            <a:pPr marL="609600" indent="-449976">
              <a:lnSpc>
                <a:spcPct val="200000"/>
              </a:lnSpc>
              <a:spcBef>
                <a:spcPts val="0"/>
              </a:spcBef>
              <a:buClr>
                <a:srgbClr val="1A1A1A"/>
              </a:buClr>
              <a:buSzPct val="100000"/>
              <a:buFont typeface="Arial" panose="020B0604020202020204" pitchFamily="34" charset="0"/>
              <a:buChar char="+"/>
            </a:pP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Comparison with traditional/ latest techniques.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82DC2-5D56-8D7C-5581-EEBD6C02EE37}"/>
              </a:ext>
            </a:extLst>
          </p:cNvPr>
          <p:cNvSpPr txBox="1"/>
          <p:nvPr/>
        </p:nvSpPr>
        <p:spPr>
          <a:xfrm>
            <a:off x="3888504" y="548932"/>
            <a:ext cx="441499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pic>
        <p:nvPicPr>
          <p:cNvPr id="13" name="Google Shape;215;p28" descr="A blue and red logo&#10;&#10;Description automatically generated">
            <a:extLst>
              <a:ext uri="{FF2B5EF4-FFF2-40B4-BE49-F238E27FC236}">
                <a16:creationId xmlns:a16="http://schemas.microsoft.com/office/drawing/2014/main" id="{C6D06882-5F2B-3A6B-6BC2-A259F96710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8551" y="81170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850DF99-DD22-1E8F-43D1-0F73E1C1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26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"/>
          <p:cNvSpPr txBox="1">
            <a:spLocks noGrp="1"/>
          </p:cNvSpPr>
          <p:nvPr>
            <p:ph type="body" idx="1"/>
          </p:nvPr>
        </p:nvSpPr>
        <p:spPr>
          <a:xfrm>
            <a:off x="498800" y="1663502"/>
            <a:ext cx="8610900" cy="4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09600" lvl="0" indent="-46140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Char char="+"/>
            </a:pPr>
            <a:r>
              <a:rPr lang="en-US" sz="2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To implement front-end and back-end</a:t>
            </a:r>
            <a:endParaRPr sz="2400" dirty="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6140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Char char="+"/>
            </a:pPr>
            <a:r>
              <a:rPr lang="en-US" sz="2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To propose a calorie estimation, meal tracking, fitness and health-related application</a:t>
            </a:r>
            <a:endParaRPr sz="2400" dirty="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6140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+"/>
            </a:pPr>
            <a:r>
              <a:rPr lang="en-US" sz="2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To implement food and exercises recommendation</a:t>
            </a:r>
            <a:endParaRPr sz="2400" dirty="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6140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+"/>
            </a:pPr>
            <a:r>
              <a:rPr lang="en-US" sz="2400" dirty="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To collaborate with fitness experts and nutritionists</a:t>
            </a:r>
            <a:endParaRPr sz="2400" dirty="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8"/>
          <p:cNvSpPr txBox="1">
            <a:spLocks noGrp="1"/>
          </p:cNvSpPr>
          <p:nvPr>
            <p:ph type="sldNum" idx="12"/>
          </p:nvPr>
        </p:nvSpPr>
        <p:spPr>
          <a:xfrm>
            <a:off x="15212060" y="8444179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09" name="Google Shape;50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FUTURE WORK WITH THE APP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9700" y="1430982"/>
            <a:ext cx="2446340" cy="455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8" descr="A blue and red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8739" y="176419"/>
            <a:ext cx="1314450" cy="6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DA6A31-C643-1E86-0BB7-96E2E85C340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pPr/>
              <a:t>27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21A5-E116-85EB-2E69-8815E832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719C8-4A45-4EBE-CE53-F36BBA307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289;p34">
            <a:extLst>
              <a:ext uri="{FF2B5EF4-FFF2-40B4-BE49-F238E27FC236}">
                <a16:creationId xmlns:a16="http://schemas.microsoft.com/office/drawing/2014/main" id="{DCFC4DCD-FE91-3FAD-E8F5-753E4A1D70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5;p28" descr="A blue and red logo&#10;&#10;Description automatically generated">
            <a:extLst>
              <a:ext uri="{FF2B5EF4-FFF2-40B4-BE49-F238E27FC236}">
                <a16:creationId xmlns:a16="http://schemas.microsoft.com/office/drawing/2014/main" id="{B5FA181B-98B3-A999-2D1F-63B588DAFB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8551" y="81170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BF7D0CF-7E4E-DC3C-8B72-83FB351583E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pPr/>
              <a:t>28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10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0;g2bf5b6a80a2_0_23">
            <a:extLst>
              <a:ext uri="{FF2B5EF4-FFF2-40B4-BE49-F238E27FC236}">
                <a16:creationId xmlns:a16="http://schemas.microsoft.com/office/drawing/2014/main" id="{BD28820C-9492-028D-5454-041376E1754D}"/>
              </a:ext>
            </a:extLst>
          </p:cNvPr>
          <p:cNvSpPr/>
          <p:nvPr/>
        </p:nvSpPr>
        <p:spPr>
          <a:xfrm>
            <a:off x="771162" y="1631285"/>
            <a:ext cx="10689317" cy="469839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314" y="1742355"/>
            <a:ext cx="5442301" cy="28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9064" y="4135311"/>
            <a:ext cx="5107775" cy="21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0172" y="1159552"/>
            <a:ext cx="3634750" cy="36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 descr="A blue and red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84216" y="141645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8;p23">
            <a:extLst>
              <a:ext uri="{FF2B5EF4-FFF2-40B4-BE49-F238E27FC236}">
                <a16:creationId xmlns:a16="http://schemas.microsoft.com/office/drawing/2014/main" id="{6BF1B12B-2BCB-143C-C30B-C7490218EB45}"/>
              </a:ext>
            </a:extLst>
          </p:cNvPr>
          <p:cNvSpPr txBox="1">
            <a:spLocks/>
          </p:cNvSpPr>
          <p:nvPr/>
        </p:nvSpPr>
        <p:spPr>
          <a:xfrm>
            <a:off x="6952" y="22361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COMPETITORS / MARKET REFERENCES</a:t>
            </a:r>
            <a:endParaRPr lang="en-US" sz="3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F8D92-24DB-C2C0-EB1A-20503E3E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734" y="5352229"/>
            <a:ext cx="2458720" cy="69078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489277" y="4403390"/>
            <a:ext cx="302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5 - 19 years old </a:t>
            </a:r>
            <a:endParaRPr sz="2600" i="0" u="none" strike="noStrike" cap="none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1" name="Google Shape;301;p35" descr="Home House Sticker by HelloAdamsFamil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275" y="1982381"/>
            <a:ext cx="2589619" cy="258961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/>
        </p:nvSpPr>
        <p:spPr>
          <a:xfrm>
            <a:off x="4216300" y="1456213"/>
            <a:ext cx="72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PROPORTION OF OBESE CHILDREN IN VIETNAM IN 2021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4016" y="2174013"/>
            <a:ext cx="7748157" cy="350122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/>
          <p:nvPr/>
        </p:nvSpPr>
        <p:spPr>
          <a:xfrm>
            <a:off x="245698" y="402250"/>
            <a:ext cx="8652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INSPIRATION FOR PROJECT STUDY</a:t>
            </a:r>
            <a:endParaRPr sz="3200" b="1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275;p33" descr="A blue and red logo&#10;&#10;Description automatically generated">
            <a:extLst>
              <a:ext uri="{FF2B5EF4-FFF2-40B4-BE49-F238E27FC236}">
                <a16:creationId xmlns:a16="http://schemas.microsoft.com/office/drawing/2014/main" id="{1202B011-EA40-F05F-B5BF-77E636241AA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28739" y="176419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8A5D92-53AC-9526-1B80-07EE38E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3</a:t>
            </a:fld>
            <a:endParaRPr lang="en-US" sz="14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00" y="1582288"/>
            <a:ext cx="5442301" cy="28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787" y="4257400"/>
            <a:ext cx="5107775" cy="21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475" y="1050988"/>
            <a:ext cx="3634750" cy="36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 descr="A logo with a light bulb and a cogwhee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31463" b="32354"/>
          <a:stretch/>
        </p:blipFill>
        <p:spPr>
          <a:xfrm>
            <a:off x="10499390" y="176420"/>
            <a:ext cx="1816436" cy="65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5" descr="A blue and red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38391" y="81170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5"/>
          <p:cNvSpPr txBox="1">
            <a:spLocks noGrp="1"/>
          </p:cNvSpPr>
          <p:nvPr>
            <p:ph type="title"/>
          </p:nvPr>
        </p:nvSpPr>
        <p:spPr>
          <a:xfrm>
            <a:off x="0" y="51752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COMPETITORS / MARKET REFERENCES</a:t>
            </a:r>
            <a:endParaRPr sz="3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634F68-80FD-5DE5-99EF-85116F69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413" y="2060413"/>
            <a:ext cx="2737175" cy="27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550" y="3987075"/>
            <a:ext cx="2110250" cy="21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7" descr="A logo with a light bulb and a cogwhee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31463" b="32354"/>
          <a:stretch/>
        </p:blipFill>
        <p:spPr>
          <a:xfrm>
            <a:off x="10499390" y="176420"/>
            <a:ext cx="1816436" cy="65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7" descr="A blue and red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8391" y="81170"/>
            <a:ext cx="1314450" cy="65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86713" y="2060425"/>
            <a:ext cx="1685550" cy="1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33751" y="4045562"/>
            <a:ext cx="2010574" cy="201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3950" y="1629175"/>
            <a:ext cx="2883050" cy="49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7"/>
          <p:cNvSpPr txBox="1">
            <a:spLocks noGrp="1"/>
          </p:cNvSpPr>
          <p:nvPr>
            <p:ph type="title"/>
          </p:nvPr>
        </p:nvSpPr>
        <p:spPr>
          <a:xfrm>
            <a:off x="0" y="51752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COMPETITORS / MARKET REFERENCES</a:t>
            </a:r>
            <a:endParaRPr sz="36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7862" y="2154263"/>
            <a:ext cx="1755612" cy="17556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77FF2-001B-B0D1-4A19-67D966FC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113" y="2893350"/>
            <a:ext cx="3445775" cy="180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7938" y="4192863"/>
            <a:ext cx="2010575" cy="20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2600" y="4271787"/>
            <a:ext cx="2010574" cy="201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8" descr="A logo with a light bulb and a cogwhee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31463" b="32354"/>
          <a:stretch/>
        </p:blipFill>
        <p:spPr>
          <a:xfrm>
            <a:off x="10499390" y="176420"/>
            <a:ext cx="1816436" cy="65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 descr="A blue and red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38391" y="81170"/>
            <a:ext cx="1314450" cy="65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0450" y="2175263"/>
            <a:ext cx="1685550" cy="1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28526" y="2052212"/>
            <a:ext cx="2010574" cy="201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23075" y="1663100"/>
            <a:ext cx="2453776" cy="49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8"/>
          <p:cNvSpPr txBox="1">
            <a:spLocks noGrp="1"/>
          </p:cNvSpPr>
          <p:nvPr>
            <p:ph type="title"/>
          </p:nvPr>
        </p:nvSpPr>
        <p:spPr>
          <a:xfrm>
            <a:off x="0" y="51752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COMPETITORS / MARKET REFERENCES</a:t>
            </a:r>
            <a:endParaRPr sz="3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45777-5697-4A7A-C6B6-FA64BD6B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650" y="543800"/>
            <a:ext cx="3542200" cy="52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4"/>
          <p:cNvSpPr txBox="1"/>
          <p:nvPr/>
        </p:nvSpPr>
        <p:spPr>
          <a:xfrm>
            <a:off x="7419000" y="5937975"/>
            <a:ext cx="35895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Wikipedia</a:t>
            </a:r>
            <a:endParaRPr sz="1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250" y="1326775"/>
            <a:ext cx="50673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4"/>
          <p:cNvSpPr txBox="1"/>
          <p:nvPr/>
        </p:nvSpPr>
        <p:spPr>
          <a:xfrm>
            <a:off x="1823150" y="5985800"/>
            <a:ext cx="35895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Satyarth Praveen</a:t>
            </a:r>
            <a:endParaRPr sz="1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4"/>
          <p:cNvSpPr txBox="1">
            <a:spLocks noGrp="1"/>
          </p:cNvSpPr>
          <p:nvPr>
            <p:ph type="title"/>
          </p:nvPr>
        </p:nvSpPr>
        <p:spPr>
          <a:xfrm>
            <a:off x="838200" y="-653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Depth Estimation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6F12C-CB1E-748A-26A4-0577CEB4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FF791A-5D49-9D80-D8D8-D9B9BED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light bulb and a cogwheel&#10;&#10;Description automatically generated">
            <a:extLst>
              <a:ext uri="{FF2B5EF4-FFF2-40B4-BE49-F238E27FC236}">
                <a16:creationId xmlns:a16="http://schemas.microsoft.com/office/drawing/2014/main" id="{465360C4-C446-C712-790D-B1E7548365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3" b="32355"/>
          <a:stretch/>
        </p:blipFill>
        <p:spPr>
          <a:xfrm>
            <a:off x="10499390" y="176420"/>
            <a:ext cx="1816436" cy="657226"/>
          </a:xfrm>
          <a:prstGeom prst="rect">
            <a:avLst/>
          </a:prstGeom>
        </p:spPr>
      </p:pic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A1B2AB00-2F91-3F35-17D6-C439744B9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391" y="81170"/>
            <a:ext cx="1314451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D3B45-67E7-C61C-8936-BBC183874511}"/>
              </a:ext>
            </a:extLst>
          </p:cNvPr>
          <p:cNvSpPr txBox="1"/>
          <p:nvPr/>
        </p:nvSpPr>
        <p:spPr>
          <a:xfrm>
            <a:off x="0" y="738396"/>
            <a:ext cx="12192000" cy="684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600" b="1" dirty="0">
                <a:solidFill>
                  <a:srgbClr val="000000"/>
                </a:solidFill>
                <a:effectLst/>
                <a:latin typeface="Montserrat" panose="02000505000000020004" pitchFamily="2" charset="0"/>
                <a:ea typeface="Times New Roman" panose="02020603050405020304" pitchFamily="18" charset="0"/>
              </a:rPr>
              <a:t>SOCIAL IMPACT</a:t>
            </a:r>
            <a:endParaRPr lang="en-US" sz="2800" dirty="0">
              <a:effectLst/>
              <a:latin typeface="Montserrat" panose="02000505000000020004" pitchFamily="2" charset="0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C17B8-60D0-93A9-212A-547742B39101}"/>
              </a:ext>
            </a:extLst>
          </p:cNvPr>
          <p:cNvSpPr txBox="1"/>
          <p:nvPr/>
        </p:nvSpPr>
        <p:spPr>
          <a:xfrm>
            <a:off x="782767" y="5932465"/>
            <a:ext cx="4337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Combatting Obesity and Related Health Issues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D1F0C-4D5B-746E-EF8B-5542BE6C0D63}"/>
              </a:ext>
            </a:extLst>
          </p:cNvPr>
          <p:cNvSpPr txBox="1"/>
          <p:nvPr/>
        </p:nvSpPr>
        <p:spPr>
          <a:xfrm>
            <a:off x="7071752" y="5925045"/>
            <a:ext cx="473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Educational 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een camera with a logo&#10;&#10;Description automatically generated">
            <a:extLst>
              <a:ext uri="{FF2B5EF4-FFF2-40B4-BE49-F238E27FC236}">
                <a16:creationId xmlns:a16="http://schemas.microsoft.com/office/drawing/2014/main" id="{B71E274F-E3F9-3B61-B257-663F5380BB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29451" r="19605" b="24261"/>
          <a:stretch/>
        </p:blipFill>
        <p:spPr>
          <a:xfrm>
            <a:off x="8427460" y="179103"/>
            <a:ext cx="887105" cy="651859"/>
          </a:xfrm>
          <a:prstGeom prst="rect">
            <a:avLst/>
          </a:prstGeom>
        </p:spPr>
      </p:pic>
      <p:pic>
        <p:nvPicPr>
          <p:cNvPr id="13" name="Social Media">
            <a:hlinkClick r:id="" action="ppaction://media"/>
            <a:extLst>
              <a:ext uri="{FF2B5EF4-FFF2-40B4-BE49-F238E27FC236}">
                <a16:creationId xmlns:a16="http://schemas.microsoft.com/office/drawing/2014/main" id="{9DB1DFAB-40B0-5081-DDAD-F7D1953D9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64306" y="1841649"/>
            <a:ext cx="1748169" cy="3884820"/>
          </a:xfrm>
          <a:prstGeom prst="rect">
            <a:avLst/>
          </a:prstGeom>
        </p:spPr>
      </p:pic>
      <p:pic>
        <p:nvPicPr>
          <p:cNvPr id="21" name="Picture 20" descr="A close-up of a cell phone&#10;&#10;Description automatically generated">
            <a:extLst>
              <a:ext uri="{FF2B5EF4-FFF2-40B4-BE49-F238E27FC236}">
                <a16:creationId xmlns:a16="http://schemas.microsoft.com/office/drawing/2014/main" id="{9C9086DD-2CB3-0279-5B7E-40FE8CC204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30" y="1770407"/>
            <a:ext cx="1892720" cy="4027304"/>
          </a:xfrm>
          <a:prstGeom prst="rect">
            <a:avLst/>
          </a:prstGeom>
        </p:spPr>
      </p:pic>
      <p:pic>
        <p:nvPicPr>
          <p:cNvPr id="2" name="App-used">
            <a:hlinkClick r:id="" action="ppaction://media"/>
            <a:extLst>
              <a:ext uri="{FF2B5EF4-FFF2-40B4-BE49-F238E27FC236}">
                <a16:creationId xmlns:a16="http://schemas.microsoft.com/office/drawing/2014/main" id="{893886F6-0E94-53AE-255E-3D0412FA89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1000" end="11567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61908" y="1779594"/>
            <a:ext cx="1810513" cy="4023360"/>
          </a:xfrm>
          <a:prstGeom prst="roundRect">
            <a:avLst/>
          </a:prstGeom>
        </p:spPr>
      </p:pic>
      <p:pic>
        <p:nvPicPr>
          <p:cNvPr id="20" name="Picture 19" descr="A close-up of a cell phone&#10;&#10;Description automatically generated">
            <a:extLst>
              <a:ext uri="{FF2B5EF4-FFF2-40B4-BE49-F238E27FC236}">
                <a16:creationId xmlns:a16="http://schemas.microsoft.com/office/drawing/2014/main" id="{6D322653-C175-894D-60D2-3BDF497B8A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88" y="1767261"/>
            <a:ext cx="1892720" cy="40273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9EC07-423B-BCA6-732A-9C291D02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5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light bulb and a cogwheel&#10;&#10;Description automatically generated">
            <a:extLst>
              <a:ext uri="{FF2B5EF4-FFF2-40B4-BE49-F238E27FC236}">
                <a16:creationId xmlns:a16="http://schemas.microsoft.com/office/drawing/2014/main" id="{7A2B6C27-1F61-4D7A-9D92-FE9197EF8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3" b="32355"/>
          <a:stretch/>
        </p:blipFill>
        <p:spPr>
          <a:xfrm>
            <a:off x="10499390" y="176420"/>
            <a:ext cx="1816436" cy="657226"/>
          </a:xfrm>
          <a:prstGeom prst="rect">
            <a:avLst/>
          </a:prstGeom>
        </p:spPr>
      </p:pic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9422FD94-CD34-4644-AAD2-8706B187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391" y="81170"/>
            <a:ext cx="1314451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6C78F-4266-4971-A25C-9B4EE21649D8}"/>
              </a:ext>
            </a:extLst>
          </p:cNvPr>
          <p:cNvSpPr txBox="1"/>
          <p:nvPr/>
        </p:nvSpPr>
        <p:spPr>
          <a:xfrm>
            <a:off x="3827808" y="1007245"/>
            <a:ext cx="8364192" cy="750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TARGET CUSTOMERS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72A77-D871-49AA-98E2-FEF0EE9DDE70}"/>
              </a:ext>
            </a:extLst>
          </p:cNvPr>
          <p:cNvSpPr txBox="1"/>
          <p:nvPr/>
        </p:nvSpPr>
        <p:spPr>
          <a:xfrm>
            <a:off x="5376533" y="4779601"/>
            <a:ext cx="3050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people with a variety of ages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A0781-5CE0-4F0F-917E-44E103ECBEBA}"/>
              </a:ext>
            </a:extLst>
          </p:cNvPr>
          <p:cNvSpPr txBox="1"/>
          <p:nvPr/>
        </p:nvSpPr>
        <p:spPr>
          <a:xfrm>
            <a:off x="8585797" y="6005467"/>
            <a:ext cx="3827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Children with parental assistance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een camera with a logo&#10;&#10;Description automatically generated">
            <a:extLst>
              <a:ext uri="{FF2B5EF4-FFF2-40B4-BE49-F238E27FC236}">
                <a16:creationId xmlns:a16="http://schemas.microsoft.com/office/drawing/2014/main" id="{B90FFD1A-C357-421E-9CD1-EC05524677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29451" r="19605" b="24261"/>
          <a:stretch/>
        </p:blipFill>
        <p:spPr>
          <a:xfrm>
            <a:off x="8427460" y="179103"/>
            <a:ext cx="887105" cy="651859"/>
          </a:xfrm>
          <a:prstGeom prst="rect">
            <a:avLst/>
          </a:prstGeom>
        </p:spPr>
      </p:pic>
      <p:pic>
        <p:nvPicPr>
          <p:cNvPr id="1026" name="Picture 2" descr="Home Family Sticker by HelloAdamsFamily">
            <a:extLst>
              <a:ext uri="{FF2B5EF4-FFF2-40B4-BE49-F238E27FC236}">
                <a16:creationId xmlns:a16="http://schemas.microsoft.com/office/drawing/2014/main" id="{CED3FF51-080F-3B22-855A-053749AD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32" y="2580640"/>
            <a:ext cx="2779597" cy="327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d Morning Cheers Sticker by HelloAdamsFamily">
            <a:extLst>
              <a:ext uri="{FF2B5EF4-FFF2-40B4-BE49-F238E27FC236}">
                <a16:creationId xmlns:a16="http://schemas.microsoft.com/office/drawing/2014/main" id="{0269FAE6-52CC-A24A-927E-45AB6D1B8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/>
          <a:stretch/>
        </p:blipFill>
        <p:spPr bwMode="auto">
          <a:xfrm>
            <a:off x="5616121" y="1909745"/>
            <a:ext cx="2571750" cy="271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72;p26">
            <a:extLst>
              <a:ext uri="{FF2B5EF4-FFF2-40B4-BE49-F238E27FC236}">
                <a16:creationId xmlns:a16="http://schemas.microsoft.com/office/drawing/2014/main" id="{4A9F229A-C379-9B22-5029-6514CF804526}"/>
              </a:ext>
            </a:extLst>
          </p:cNvPr>
          <p:cNvGrpSpPr/>
          <p:nvPr/>
        </p:nvGrpSpPr>
        <p:grpSpPr>
          <a:xfrm>
            <a:off x="947189" y="1003991"/>
            <a:ext cx="3831371" cy="4783117"/>
            <a:chOff x="-2760417" y="-3358149"/>
            <a:chExt cx="12258473" cy="15693244"/>
          </a:xfrm>
        </p:grpSpPr>
        <p:pic>
          <p:nvPicPr>
            <p:cNvPr id="3" name="Google Shape;173;p26" descr="A collage of food on a plate&#10;&#10;Description automatically generated">
              <a:extLst>
                <a:ext uri="{FF2B5EF4-FFF2-40B4-BE49-F238E27FC236}">
                  <a16:creationId xmlns:a16="http://schemas.microsoft.com/office/drawing/2014/main" id="{14DFDD63-89A9-9DB2-52FC-1C8101C5676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2581697" y="-3215290"/>
              <a:ext cx="6255000" cy="13900200"/>
            </a:xfrm>
            <a:prstGeom prst="roundRect">
              <a:avLst>
                <a:gd name="adj" fmla="val 10462"/>
              </a:avLst>
            </a:prstGeom>
            <a:noFill/>
            <a:ln>
              <a:noFill/>
            </a:ln>
          </p:spPr>
        </p:pic>
        <p:pic>
          <p:nvPicPr>
            <p:cNvPr id="6" name="Google Shape;174;p26" descr="A close-up of a cell phone&#10;&#10;Description automatically generated">
              <a:extLst>
                <a:ext uri="{FF2B5EF4-FFF2-40B4-BE49-F238E27FC236}">
                  <a16:creationId xmlns:a16="http://schemas.microsoft.com/office/drawing/2014/main" id="{BF237E57-446A-1BD8-DD07-E59EB1844A4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2760417" y="-3358149"/>
              <a:ext cx="6612585" cy="14378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75;p26">
              <a:extLst>
                <a:ext uri="{FF2B5EF4-FFF2-40B4-BE49-F238E27FC236}">
                  <a16:creationId xmlns:a16="http://schemas.microsoft.com/office/drawing/2014/main" id="{9349AE04-AEB4-BDFF-485A-335D328AC34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065664" y="-1804458"/>
              <a:ext cx="6255000" cy="13900200"/>
            </a:xfrm>
            <a:prstGeom prst="roundRect">
              <a:avLst>
                <a:gd name="adj" fmla="val 8660"/>
              </a:avLst>
            </a:prstGeom>
            <a:noFill/>
            <a:ln>
              <a:noFill/>
            </a:ln>
          </p:spPr>
        </p:pic>
        <p:pic>
          <p:nvPicPr>
            <p:cNvPr id="10" name="Google Shape;176;p26" descr="A close-up of a cell phone&#10;&#10;Description automatically generated">
              <a:extLst>
                <a:ext uri="{FF2B5EF4-FFF2-40B4-BE49-F238E27FC236}">
                  <a16:creationId xmlns:a16="http://schemas.microsoft.com/office/drawing/2014/main" id="{74DD479D-5157-48AE-03F5-5248923D767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886944" y="-2043687"/>
              <a:ext cx="6611112" cy="143787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B5464D-CA7A-71BB-9D20-9D10704A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8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light bulb and a cogwheel&#10;&#10;Description automatically generated">
            <a:extLst>
              <a:ext uri="{FF2B5EF4-FFF2-40B4-BE49-F238E27FC236}">
                <a16:creationId xmlns:a16="http://schemas.microsoft.com/office/drawing/2014/main" id="{7A2B6C27-1F61-4D7A-9D92-FE9197EF88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3" b="32355"/>
          <a:stretch/>
        </p:blipFill>
        <p:spPr>
          <a:xfrm>
            <a:off x="10499390" y="176420"/>
            <a:ext cx="1816436" cy="657226"/>
          </a:xfrm>
          <a:prstGeom prst="rect">
            <a:avLst/>
          </a:prstGeom>
        </p:spPr>
      </p:pic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9422FD94-CD34-4644-AAD2-8706B187C0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391" y="81170"/>
            <a:ext cx="1314451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6C78F-4266-4971-A25C-9B4EE21649D8}"/>
              </a:ext>
            </a:extLst>
          </p:cNvPr>
          <p:cNvSpPr txBox="1"/>
          <p:nvPr/>
        </p:nvSpPr>
        <p:spPr>
          <a:xfrm>
            <a:off x="0" y="750853"/>
            <a:ext cx="12192000" cy="6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COMMUNICATION AND MARKETING PLANNING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Social Media">
            <a:hlinkClick r:id="" action="ppaction://media"/>
            <a:extLst>
              <a:ext uri="{FF2B5EF4-FFF2-40B4-BE49-F238E27FC236}">
                <a16:creationId xmlns:a16="http://schemas.microsoft.com/office/drawing/2014/main" id="{83FB1CF1-43FA-4043-B6C0-3AEA542C1E8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707.577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73320" y="4276338"/>
            <a:ext cx="3445360" cy="1938015"/>
          </a:xfrm>
          <a:prstGeom prst="roundRect">
            <a:avLst/>
          </a:prstGeom>
        </p:spPr>
      </p:pic>
      <p:pic>
        <p:nvPicPr>
          <p:cNvPr id="13" name="Influencer">
            <a:hlinkClick r:id="" action="ppaction://media"/>
            <a:extLst>
              <a:ext uri="{FF2B5EF4-FFF2-40B4-BE49-F238E27FC236}">
                <a16:creationId xmlns:a16="http://schemas.microsoft.com/office/drawing/2014/main" id="{4455A5BE-5E7C-4214-9674-80558F1FAEC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5545.0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61569" y="1731223"/>
            <a:ext cx="3445360" cy="1938015"/>
          </a:xfrm>
          <a:prstGeom prst="roundRect">
            <a:avLst/>
          </a:prstGeom>
        </p:spPr>
      </p:pic>
      <p:pic>
        <p:nvPicPr>
          <p:cNvPr id="14" name="Customer-feedback">
            <a:hlinkClick r:id="" action="ppaction://media"/>
            <a:extLst>
              <a:ext uri="{FF2B5EF4-FFF2-40B4-BE49-F238E27FC236}">
                <a16:creationId xmlns:a16="http://schemas.microsoft.com/office/drawing/2014/main" id="{A436EE21-5D15-46A7-9498-61715A2A61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15034.199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85072" y="1727074"/>
            <a:ext cx="3445360" cy="1938015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12B51C-6927-4450-B194-F0F6E9216A6E}"/>
              </a:ext>
            </a:extLst>
          </p:cNvPr>
          <p:cNvSpPr txBox="1"/>
          <p:nvPr/>
        </p:nvSpPr>
        <p:spPr>
          <a:xfrm>
            <a:off x="4152901" y="6214353"/>
            <a:ext cx="366578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Social Media Campaigns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24C73-1D9A-4431-89A4-A047ECF0B31F}"/>
              </a:ext>
            </a:extLst>
          </p:cNvPr>
          <p:cNvSpPr txBox="1"/>
          <p:nvPr/>
        </p:nvSpPr>
        <p:spPr>
          <a:xfrm>
            <a:off x="1774862" y="3665089"/>
            <a:ext cx="366578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Customer Feedback 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924D01-AF7F-4C01-8C97-095E229EFE85}"/>
              </a:ext>
            </a:extLst>
          </p:cNvPr>
          <p:cNvSpPr txBox="1"/>
          <p:nvPr/>
        </p:nvSpPr>
        <p:spPr>
          <a:xfrm>
            <a:off x="6751359" y="3665089"/>
            <a:ext cx="3665780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Influencer Partnerships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green camera with a logo&#10;&#10;Description automatically generated">
            <a:extLst>
              <a:ext uri="{FF2B5EF4-FFF2-40B4-BE49-F238E27FC236}">
                <a16:creationId xmlns:a16="http://schemas.microsoft.com/office/drawing/2014/main" id="{A7571134-2238-4AEA-83F2-C78D70C727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29451" r="19605" b="24261"/>
          <a:stretch/>
        </p:blipFill>
        <p:spPr>
          <a:xfrm>
            <a:off x="8427460" y="179103"/>
            <a:ext cx="887105" cy="6518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6516D-FD9E-22C1-0D9C-8389D5C4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7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fluencer">
            <a:hlinkClick r:id="" action="ppaction://media"/>
            <a:extLst>
              <a:ext uri="{FF2B5EF4-FFF2-40B4-BE49-F238E27FC236}">
                <a16:creationId xmlns:a16="http://schemas.microsoft.com/office/drawing/2014/main" id="{441C38D9-6D1E-4ADF-B6A4-0C8C72F72F3B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01" end="6358.0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3812" y="2072617"/>
            <a:ext cx="5779008" cy="3291840"/>
          </a:xfrm>
          <a:prstGeom prst="roundRect">
            <a:avLst/>
          </a:prstGeom>
        </p:spPr>
      </p:pic>
      <p:pic>
        <p:nvPicPr>
          <p:cNvPr id="4" name="Picture 3" descr="A logo with a light bulb and a cogwheel&#10;&#10;Description automatically generated">
            <a:extLst>
              <a:ext uri="{FF2B5EF4-FFF2-40B4-BE49-F238E27FC236}">
                <a16:creationId xmlns:a16="http://schemas.microsoft.com/office/drawing/2014/main" id="{7A2B6C27-1F61-4D7A-9D92-FE9197EF88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3" b="32355"/>
          <a:stretch/>
        </p:blipFill>
        <p:spPr>
          <a:xfrm>
            <a:off x="10499390" y="176420"/>
            <a:ext cx="1816436" cy="657226"/>
          </a:xfrm>
          <a:prstGeom prst="rect">
            <a:avLst/>
          </a:prstGeom>
        </p:spPr>
      </p:pic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9422FD94-CD34-4644-AAD2-8706B187C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391" y="81170"/>
            <a:ext cx="1314451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6C78F-4266-4971-A25C-9B4EE21649D8}"/>
              </a:ext>
            </a:extLst>
          </p:cNvPr>
          <p:cNvSpPr txBox="1"/>
          <p:nvPr/>
        </p:nvSpPr>
        <p:spPr>
          <a:xfrm>
            <a:off x="0" y="750853"/>
            <a:ext cx="12192000" cy="6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COMMUNICATION AND MARKETING PLANNING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A5B53D-9D27-4E54-8AFC-4649AA21F1E7}"/>
              </a:ext>
            </a:extLst>
          </p:cNvPr>
          <p:cNvSpPr txBox="1"/>
          <p:nvPr/>
        </p:nvSpPr>
        <p:spPr>
          <a:xfrm>
            <a:off x="6395675" y="5554432"/>
            <a:ext cx="5175281" cy="552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Influencer Partnerships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green camera with a logo&#10;&#10;Description automatically generated">
            <a:extLst>
              <a:ext uri="{FF2B5EF4-FFF2-40B4-BE49-F238E27FC236}">
                <a16:creationId xmlns:a16="http://schemas.microsoft.com/office/drawing/2014/main" id="{A7571134-2238-4AEA-83F2-C78D70C727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29451" r="19605" b="24261"/>
          <a:stretch/>
        </p:blipFill>
        <p:spPr>
          <a:xfrm>
            <a:off x="8427460" y="179103"/>
            <a:ext cx="887105" cy="651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91EC7-5B3C-40CB-94A7-A1840A8F430A}"/>
              </a:ext>
            </a:extLst>
          </p:cNvPr>
          <p:cNvSpPr txBox="1"/>
          <p:nvPr/>
        </p:nvSpPr>
        <p:spPr>
          <a:xfrm>
            <a:off x="769546" y="2275997"/>
            <a:ext cx="5080838" cy="1232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ealth, wellness, and Vietnamese cuisine influencers.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E1F09-1753-455B-837D-7E5CEBCCF3A0}"/>
              </a:ext>
            </a:extLst>
          </p:cNvPr>
          <p:cNvSpPr txBox="1"/>
          <p:nvPr/>
        </p:nvSpPr>
        <p:spPr>
          <a:xfrm>
            <a:off x="769546" y="3692076"/>
            <a:ext cx="5080838" cy="1232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live sessions, workshops and webinars.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56A5EE-7A65-0FD8-94DD-C754FAE34DD1}"/>
              </a:ext>
            </a:extLst>
          </p:cNvPr>
          <p:cNvSpPr txBox="1"/>
          <p:nvPr/>
        </p:nvSpPr>
        <p:spPr>
          <a:xfrm>
            <a:off x="10005134" y="5087458"/>
            <a:ext cx="1749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Montserrat" panose="02000505000000020004" pitchFamily="2" charset="0"/>
              </a:rPr>
              <a:t>Source: Impact.com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63E429-7F9C-F6C6-46D4-FBDB8985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ocial Media">
            <a:hlinkClick r:id="" action="ppaction://media"/>
            <a:extLst>
              <a:ext uri="{FF2B5EF4-FFF2-40B4-BE49-F238E27FC236}">
                <a16:creationId xmlns:a16="http://schemas.microsoft.com/office/drawing/2014/main" id="{05651D77-2F40-44FB-8E7E-9360DCAE6F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9707.57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180" y="1804269"/>
            <a:ext cx="5776820" cy="3249461"/>
          </a:xfrm>
          <a:prstGeom prst="roundRect">
            <a:avLst/>
          </a:prstGeom>
        </p:spPr>
      </p:pic>
      <p:pic>
        <p:nvPicPr>
          <p:cNvPr id="4" name="Picture 3" descr="A logo with a light bulb and a cogwheel&#10;&#10;Description automatically generated">
            <a:extLst>
              <a:ext uri="{FF2B5EF4-FFF2-40B4-BE49-F238E27FC236}">
                <a16:creationId xmlns:a16="http://schemas.microsoft.com/office/drawing/2014/main" id="{7A2B6C27-1F61-4D7A-9D92-FE9197EF88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3" b="32355"/>
          <a:stretch/>
        </p:blipFill>
        <p:spPr>
          <a:xfrm>
            <a:off x="10499390" y="176420"/>
            <a:ext cx="1816436" cy="657226"/>
          </a:xfrm>
          <a:prstGeom prst="rect">
            <a:avLst/>
          </a:prstGeom>
        </p:spPr>
      </p:pic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9422FD94-CD34-4644-AAD2-8706B187C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391" y="81170"/>
            <a:ext cx="1314451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6C78F-4266-4971-A25C-9B4EE21649D8}"/>
              </a:ext>
            </a:extLst>
          </p:cNvPr>
          <p:cNvSpPr txBox="1"/>
          <p:nvPr/>
        </p:nvSpPr>
        <p:spPr>
          <a:xfrm>
            <a:off x="0" y="750853"/>
            <a:ext cx="12192000" cy="6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COMMUNICATION AND MARKETING PLANNING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A5B53D-9D27-4E54-8AFC-4649AA21F1E7}"/>
              </a:ext>
            </a:extLst>
          </p:cNvPr>
          <p:cNvSpPr txBox="1"/>
          <p:nvPr/>
        </p:nvSpPr>
        <p:spPr>
          <a:xfrm>
            <a:off x="619949" y="5273297"/>
            <a:ext cx="5175281" cy="552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Social Media Campaigns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green camera with a logo&#10;&#10;Description automatically generated">
            <a:extLst>
              <a:ext uri="{FF2B5EF4-FFF2-40B4-BE49-F238E27FC236}">
                <a16:creationId xmlns:a16="http://schemas.microsoft.com/office/drawing/2014/main" id="{A7571134-2238-4AEA-83F2-C78D70C727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29451" r="19605" b="24261"/>
          <a:stretch/>
        </p:blipFill>
        <p:spPr>
          <a:xfrm>
            <a:off x="8427460" y="179103"/>
            <a:ext cx="887105" cy="65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5215E-A871-42BF-811F-2670E5C3DA84}"/>
              </a:ext>
            </a:extLst>
          </p:cNvPr>
          <p:cNvSpPr txBox="1"/>
          <p:nvPr/>
        </p:nvSpPr>
        <p:spPr>
          <a:xfrm>
            <a:off x="6326770" y="2196097"/>
            <a:ext cx="5357230" cy="1232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Facebook, Instagram, and </a:t>
            </a:r>
            <a:r>
              <a:rPr lang="en-US" sz="2000" dirty="0" err="1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r>
              <a:rPr lang="en-US" sz="2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nutritional education on </a:t>
            </a:r>
            <a:r>
              <a:rPr lang="en-US" sz="2000" dirty="0" err="1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CaloCam</a:t>
            </a:r>
            <a:r>
              <a:rPr lang="en-US" sz="2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936F6-D38A-E066-2CC1-494F7893BF7E}"/>
              </a:ext>
            </a:extLst>
          </p:cNvPr>
          <p:cNvSpPr txBox="1"/>
          <p:nvPr/>
        </p:nvSpPr>
        <p:spPr>
          <a:xfrm>
            <a:off x="3841849" y="4776731"/>
            <a:ext cx="205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Montserrat" panose="02000505000000020004" pitchFamily="2" charset="0"/>
              </a:rPr>
              <a:t>Source: Mango Animate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D19B2-F73D-F347-4249-C74378B6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7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ustomer-feedback">
            <a:hlinkClick r:id="" action="ppaction://media"/>
            <a:extLst>
              <a:ext uri="{FF2B5EF4-FFF2-40B4-BE49-F238E27FC236}">
                <a16:creationId xmlns:a16="http://schemas.microsoft.com/office/drawing/2014/main" id="{2825A55B-56A6-4A4D-8D0A-C0AA2B4D6C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9034.1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805940"/>
            <a:ext cx="5770880" cy="3246120"/>
          </a:xfrm>
          <a:prstGeom prst="roundRect">
            <a:avLst/>
          </a:prstGeom>
        </p:spPr>
      </p:pic>
      <p:pic>
        <p:nvPicPr>
          <p:cNvPr id="4" name="Picture 3" descr="A logo with a light bulb and a cogwheel&#10;&#10;Description automatically generated">
            <a:extLst>
              <a:ext uri="{FF2B5EF4-FFF2-40B4-BE49-F238E27FC236}">
                <a16:creationId xmlns:a16="http://schemas.microsoft.com/office/drawing/2014/main" id="{7A2B6C27-1F61-4D7A-9D92-FE9197EF88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3" b="32355"/>
          <a:stretch/>
        </p:blipFill>
        <p:spPr>
          <a:xfrm>
            <a:off x="10499390" y="176420"/>
            <a:ext cx="1816436" cy="657226"/>
          </a:xfrm>
          <a:prstGeom prst="rect">
            <a:avLst/>
          </a:prstGeom>
        </p:spPr>
      </p:pic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9422FD94-CD34-4644-AAD2-8706B187C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391" y="81170"/>
            <a:ext cx="1314451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6C78F-4266-4971-A25C-9B4EE21649D8}"/>
              </a:ext>
            </a:extLst>
          </p:cNvPr>
          <p:cNvSpPr txBox="1"/>
          <p:nvPr/>
        </p:nvSpPr>
        <p:spPr>
          <a:xfrm>
            <a:off x="0" y="750853"/>
            <a:ext cx="12192000" cy="6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COMMUNICATION AND MARKETING PLANNING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A5B53D-9D27-4E54-8AFC-4649AA21F1E7}"/>
              </a:ext>
            </a:extLst>
          </p:cNvPr>
          <p:cNvSpPr txBox="1"/>
          <p:nvPr/>
        </p:nvSpPr>
        <p:spPr>
          <a:xfrm>
            <a:off x="6396769" y="5274967"/>
            <a:ext cx="5175281" cy="5527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Customer Feedback 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green camera with a logo&#10;&#10;Description automatically generated">
            <a:extLst>
              <a:ext uri="{FF2B5EF4-FFF2-40B4-BE49-F238E27FC236}">
                <a16:creationId xmlns:a16="http://schemas.microsoft.com/office/drawing/2014/main" id="{A7571134-2238-4AEA-83F2-C78D70C727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29451" r="19605" b="24261"/>
          <a:stretch/>
        </p:blipFill>
        <p:spPr>
          <a:xfrm>
            <a:off x="8427460" y="179103"/>
            <a:ext cx="887105" cy="651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3C9E25-F9DB-417A-AC87-A52AFC5C3C2D}"/>
              </a:ext>
            </a:extLst>
          </p:cNvPr>
          <p:cNvSpPr txBox="1"/>
          <p:nvPr/>
        </p:nvSpPr>
        <p:spPr>
          <a:xfrm>
            <a:off x="1015162" y="2196098"/>
            <a:ext cx="5080838" cy="1232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</a:t>
            </a:r>
            <a:r>
              <a:rPr lang="en-US" sz="2000" dirty="0" err="1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CaloCam’s</a:t>
            </a:r>
            <a:r>
              <a:rPr lang="en-US" sz="2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features and user experience.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44A9F-14F5-8208-CEA3-A709673D6973}"/>
              </a:ext>
            </a:extLst>
          </p:cNvPr>
          <p:cNvSpPr txBox="1"/>
          <p:nvPr/>
        </p:nvSpPr>
        <p:spPr>
          <a:xfrm>
            <a:off x="10100626" y="477673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Montserrat" panose="02000505000000020004" pitchFamily="2" charset="0"/>
              </a:rPr>
              <a:t>Source: </a:t>
            </a:r>
            <a:r>
              <a:rPr lang="en-US" sz="1200" i="1" dirty="0" err="1">
                <a:latin typeface="Montserrat" panose="02000505000000020004" pitchFamily="2" charset="0"/>
              </a:rPr>
              <a:t>Qualaroo</a:t>
            </a:r>
            <a:endParaRPr lang="en-US" sz="1200" i="1" dirty="0">
              <a:latin typeface="Montserrat" panose="02000505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BC728-7211-5770-F03C-2E79A70D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9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D0B80C-C833-968E-2205-F774A3088F50}"/>
              </a:ext>
            </a:extLst>
          </p:cNvPr>
          <p:cNvSpPr/>
          <p:nvPr/>
        </p:nvSpPr>
        <p:spPr>
          <a:xfrm>
            <a:off x="734130" y="1231418"/>
            <a:ext cx="8136946" cy="5077941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6" name="Google Shape;336;p36"/>
          <p:cNvGraphicFramePr/>
          <p:nvPr>
            <p:extLst>
              <p:ext uri="{D42A27DB-BD31-4B8C-83A1-F6EECF244321}">
                <p14:modId xmlns:p14="http://schemas.microsoft.com/office/powerpoint/2010/main" val="241347201"/>
              </p:ext>
            </p:extLst>
          </p:nvPr>
        </p:nvGraphicFramePr>
        <p:xfrm>
          <a:off x="911820" y="1779814"/>
          <a:ext cx="6875900" cy="4126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1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 Males</a:t>
                      </a:r>
                      <a:endParaRPr b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ontserrat"/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 </a:t>
                      </a: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emales</a:t>
                      </a:r>
                      <a:endParaRPr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36"/>
          <p:cNvSpPr txBox="1"/>
          <p:nvPr/>
        </p:nvSpPr>
        <p:spPr>
          <a:xfrm>
            <a:off x="9034287" y="5054615"/>
            <a:ext cx="28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22 - 79 years old</a:t>
            </a:r>
            <a:endParaRPr sz="2400" i="0" u="none" strike="noStrike" cap="none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664" y="5800090"/>
            <a:ext cx="2382300" cy="37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 descr="Good Morning Cheers Sticker by HelloAdamsFamily"/>
          <p:cNvPicPr preferRelativeResize="0"/>
          <p:nvPr/>
        </p:nvPicPr>
        <p:blipFill rotWithShape="1">
          <a:blip r:embed="rId4">
            <a:alphaModFix/>
          </a:blip>
          <a:srcRect t="18433"/>
          <a:stretch/>
        </p:blipFill>
        <p:spPr>
          <a:xfrm>
            <a:off x="9177213" y="2213553"/>
            <a:ext cx="2571750" cy="268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2558470" y="1863033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3040328" y="1863032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3540871" y="1863032"/>
            <a:ext cx="444739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4560465" y="1863033"/>
            <a:ext cx="444739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4045855" y="1863033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5059410" y="1863031"/>
            <a:ext cx="444739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5571256" y="1874407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6080602" y="1874407"/>
            <a:ext cx="444739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6587575" y="1874407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 descr="Male Icon png download - 598*600 - Free Transparent Symbol png Download. -  CleanPNG / KissPNG"/>
          <p:cNvPicPr preferRelativeResize="0"/>
          <p:nvPr/>
        </p:nvPicPr>
        <p:blipFill rotWithShape="1">
          <a:blip r:embed="rId5">
            <a:alphaModFix/>
          </a:blip>
          <a:srcRect l="35849" r="35200"/>
          <a:stretch/>
        </p:blipFill>
        <p:spPr>
          <a:xfrm>
            <a:off x="7090497" y="1874407"/>
            <a:ext cx="444740" cy="102415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/>
          <p:nvPr/>
        </p:nvSpPr>
        <p:spPr>
          <a:xfrm rot="5400000">
            <a:off x="5873411" y="192339"/>
            <a:ext cx="475500" cy="3120600"/>
          </a:xfrm>
          <a:prstGeom prst="leftBrace">
            <a:avLst>
              <a:gd name="adj1" fmla="val 8333"/>
              <a:gd name="adj2" fmla="val 5174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6121716" y="1239740"/>
            <a:ext cx="238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Abdominal obesity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3" name="Google Shape;333;p36"/>
          <p:cNvSpPr/>
          <p:nvPr/>
        </p:nvSpPr>
        <p:spPr>
          <a:xfrm rot="-5400000">
            <a:off x="6321210" y="2150714"/>
            <a:ext cx="475500" cy="2109600"/>
          </a:xfrm>
          <a:prstGeom prst="leftBrace">
            <a:avLst>
              <a:gd name="adj1" fmla="val 8333"/>
              <a:gd name="adj2" fmla="val 5174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5781340" y="3512457"/>
            <a:ext cx="155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Overweight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7680961" y="2517881"/>
            <a:ext cx="108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" name="Google Shape;337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8470" y="4488179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49748" y="4488179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2672" y="449681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25228" y="449681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3950" y="449681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16506" y="449681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7010" y="449681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8704" y="449681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8792" y="449681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 descr="Female Gender symbol , WOMAN SYMBOL transparent background PNG clipart |  HiClip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0486" y="4496818"/>
            <a:ext cx="554750" cy="102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/>
        </p:nvSpPr>
        <p:spPr>
          <a:xfrm>
            <a:off x="245698" y="402250"/>
            <a:ext cx="8652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INSPIRATION FOR PROJECT STUDY</a:t>
            </a:r>
            <a:endParaRPr sz="3200" b="1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275;p33" descr="A blue and red logo&#10;&#10;Description automatically generated">
            <a:extLst>
              <a:ext uri="{FF2B5EF4-FFF2-40B4-BE49-F238E27FC236}">
                <a16:creationId xmlns:a16="http://schemas.microsoft.com/office/drawing/2014/main" id="{AD260A00-790F-623F-AC26-835F55F95C4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28739" y="176419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9683D-5B99-303C-10A2-E4D4CBE1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4</a:t>
            </a:fld>
            <a:endParaRPr lang="en-US" sz="14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1404A7-82EF-5711-EE16-092F1D4B677F}"/>
              </a:ext>
            </a:extLst>
          </p:cNvPr>
          <p:cNvSpPr/>
          <p:nvPr/>
        </p:nvSpPr>
        <p:spPr>
          <a:xfrm>
            <a:off x="734130" y="1056850"/>
            <a:ext cx="8136946" cy="5252509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9" name="Google Shape;379;p37"/>
          <p:cNvGraphicFramePr/>
          <p:nvPr/>
        </p:nvGraphicFramePr>
        <p:xfrm>
          <a:off x="911820" y="1596934"/>
          <a:ext cx="6875900" cy="4126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3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1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 Males</a:t>
                      </a:r>
                      <a:endParaRPr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ontserrat"/>
                        <a:buNone/>
                      </a:pP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 </a:t>
                      </a:r>
                      <a:r>
                        <a:rPr lang="en-US" sz="18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lang="en-US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emales</a:t>
                      </a:r>
                      <a:endParaRPr b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5" name="Google Shape;355;p37"/>
          <p:cNvSpPr txBox="1"/>
          <p:nvPr/>
        </p:nvSpPr>
        <p:spPr>
          <a:xfrm>
            <a:off x="9034287" y="5054615"/>
            <a:ext cx="28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22 - 79 years old</a:t>
            </a:r>
            <a:endParaRPr sz="2400" i="0" u="none" strike="noStrike" cap="none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7" name="Google Shape;357;p37" descr="Good Morning Cheers Sticker by HelloAdamsFamily"/>
          <p:cNvPicPr preferRelativeResize="0"/>
          <p:nvPr/>
        </p:nvPicPr>
        <p:blipFill rotWithShape="1">
          <a:blip r:embed="rId3">
            <a:alphaModFix/>
          </a:blip>
          <a:srcRect t="18433"/>
          <a:stretch/>
        </p:blipFill>
        <p:spPr>
          <a:xfrm>
            <a:off x="9177213" y="2213553"/>
            <a:ext cx="2571750" cy="268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2558470" y="1680153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3040328" y="1680152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3540871" y="1680152"/>
            <a:ext cx="444739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4560465" y="1680153"/>
            <a:ext cx="444739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4045855" y="1680153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5059410" y="1680151"/>
            <a:ext cx="444739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5571256" y="1691527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6080602" y="1691527"/>
            <a:ext cx="444739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6587575" y="1691527"/>
            <a:ext cx="444740" cy="10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 descr="Male Icon png download - 598*600 - Free Transparent Symbol png Download. -  CleanPNG / KissPNG"/>
          <p:cNvPicPr preferRelativeResize="0"/>
          <p:nvPr/>
        </p:nvPicPr>
        <p:blipFill rotWithShape="1">
          <a:blip r:embed="rId4">
            <a:alphaModFix/>
          </a:blip>
          <a:srcRect l="35849" r="35200"/>
          <a:stretch/>
        </p:blipFill>
        <p:spPr>
          <a:xfrm>
            <a:off x="7090497" y="1691527"/>
            <a:ext cx="444740" cy="102415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7"/>
          <p:cNvSpPr/>
          <p:nvPr/>
        </p:nvSpPr>
        <p:spPr>
          <a:xfrm rot="-5400000">
            <a:off x="6321210" y="1967834"/>
            <a:ext cx="475500" cy="2109600"/>
          </a:xfrm>
          <a:prstGeom prst="leftBrace">
            <a:avLst>
              <a:gd name="adj1" fmla="val 8333"/>
              <a:gd name="adj2" fmla="val 5174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77" name="Google Shape;377;p37"/>
          <p:cNvSpPr txBox="1"/>
          <p:nvPr/>
        </p:nvSpPr>
        <p:spPr>
          <a:xfrm>
            <a:off x="5781340" y="3329577"/>
            <a:ext cx="155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Overweight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" name="Google Shape;378;p37"/>
          <p:cNvSpPr txBox="1"/>
          <p:nvPr/>
        </p:nvSpPr>
        <p:spPr>
          <a:xfrm>
            <a:off x="7680961" y="2335001"/>
            <a:ext cx="108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0" name="Google Shape;380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8470" y="4305299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9748" y="4305299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42672" y="431393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5228" y="431393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3950" y="431393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6506" y="431393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7010" y="431393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8704" y="431393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8792" y="4313938"/>
            <a:ext cx="554750" cy="1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 descr="Female Gender symbol , WOMAN SYMBOL transparent background PNG clipart |  HiClip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0486" y="4313938"/>
            <a:ext cx="554750" cy="102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7"/>
          <p:cNvSpPr txBox="1"/>
          <p:nvPr/>
        </p:nvSpPr>
        <p:spPr>
          <a:xfrm>
            <a:off x="245698" y="402250"/>
            <a:ext cx="8652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INSPIRATION FOR PROJECT STUDY</a:t>
            </a:r>
            <a:endParaRPr sz="3200" b="1">
              <a:solidFill>
                <a:srgbClr val="1919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Google Shape;391;p37"/>
          <p:cNvSpPr/>
          <p:nvPr/>
        </p:nvSpPr>
        <p:spPr>
          <a:xfrm rot="-5400000">
            <a:off x="6774242" y="4992148"/>
            <a:ext cx="475500" cy="1046400"/>
          </a:xfrm>
          <a:prstGeom prst="leftBrace">
            <a:avLst>
              <a:gd name="adj1" fmla="val 8333"/>
              <a:gd name="adj2" fmla="val 5174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6480311" y="5761949"/>
            <a:ext cx="238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Abdominal obesity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7168264" y="3756534"/>
            <a:ext cx="155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Overweight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4" name="Google Shape;394;p37"/>
          <p:cNvSpPr/>
          <p:nvPr/>
        </p:nvSpPr>
        <p:spPr>
          <a:xfrm rot="5400000">
            <a:off x="6774242" y="3620548"/>
            <a:ext cx="475500" cy="1046400"/>
          </a:xfrm>
          <a:prstGeom prst="leftBrace">
            <a:avLst>
              <a:gd name="adj1" fmla="val 8333"/>
              <a:gd name="adj2" fmla="val 5174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Google Shape;325;p36">
            <a:extLst>
              <a:ext uri="{FF2B5EF4-FFF2-40B4-BE49-F238E27FC236}">
                <a16:creationId xmlns:a16="http://schemas.microsoft.com/office/drawing/2014/main" id="{153862D0-FF46-9C49-610E-9794A697D862}"/>
              </a:ext>
            </a:extLst>
          </p:cNvPr>
          <p:cNvSpPr/>
          <p:nvPr/>
        </p:nvSpPr>
        <p:spPr>
          <a:xfrm rot="5400000">
            <a:off x="5873411" y="9459"/>
            <a:ext cx="475500" cy="3120600"/>
          </a:xfrm>
          <a:prstGeom prst="leftBrace">
            <a:avLst>
              <a:gd name="adj1" fmla="val 8333"/>
              <a:gd name="adj2" fmla="val 5174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" name="Google Shape;332;p36">
            <a:extLst>
              <a:ext uri="{FF2B5EF4-FFF2-40B4-BE49-F238E27FC236}">
                <a16:creationId xmlns:a16="http://schemas.microsoft.com/office/drawing/2014/main" id="{75F5E1AD-0F0D-96B6-F19B-300256A47402}"/>
              </a:ext>
            </a:extLst>
          </p:cNvPr>
          <p:cNvSpPr txBox="1"/>
          <p:nvPr/>
        </p:nvSpPr>
        <p:spPr>
          <a:xfrm>
            <a:off x="6121716" y="1056860"/>
            <a:ext cx="238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Abdominal obesity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275;p33" descr="A blue and red logo&#10;&#10;Description automatically generated">
            <a:extLst>
              <a:ext uri="{FF2B5EF4-FFF2-40B4-BE49-F238E27FC236}">
                <a16:creationId xmlns:a16="http://schemas.microsoft.com/office/drawing/2014/main" id="{A83FA974-24AC-B9EC-0E60-BCF49E5DED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28739" y="176419"/>
            <a:ext cx="1314450" cy="65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3;p36">
            <a:extLst>
              <a:ext uri="{FF2B5EF4-FFF2-40B4-BE49-F238E27FC236}">
                <a16:creationId xmlns:a16="http://schemas.microsoft.com/office/drawing/2014/main" id="{43840099-3FEB-DD0F-3BB9-E3713E25680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4664" y="5800090"/>
            <a:ext cx="2382300" cy="3786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ADCE1-7906-D284-7783-D7570830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5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/>
          <p:nvPr/>
        </p:nvSpPr>
        <p:spPr>
          <a:xfrm>
            <a:off x="6096000" y="1590261"/>
            <a:ext cx="1368300" cy="4363500"/>
          </a:xfrm>
          <a:prstGeom prst="bentArrow">
            <a:avLst>
              <a:gd name="adj1" fmla="val 25000"/>
              <a:gd name="adj2" fmla="val 23168"/>
              <a:gd name="adj3" fmla="val 25000"/>
              <a:gd name="adj4" fmla="val 43750"/>
            </a:avLst>
          </a:prstGeom>
          <a:solidFill>
            <a:srgbClr val="B3EB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/>
          <p:nvPr/>
        </p:nvSpPr>
        <p:spPr>
          <a:xfrm flipH="1">
            <a:off x="5059003" y="2768254"/>
            <a:ext cx="1368300" cy="3185400"/>
          </a:xfrm>
          <a:prstGeom prst="bentArrow">
            <a:avLst>
              <a:gd name="adj1" fmla="val 25000"/>
              <a:gd name="adj2" fmla="val 23168"/>
              <a:gd name="adj3" fmla="val 25000"/>
              <a:gd name="adj4" fmla="val 43750"/>
            </a:avLst>
          </a:prstGeom>
          <a:solidFill>
            <a:srgbClr val="E9C4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0" y="36512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 sz="43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REPERCUSSIONS</a:t>
            </a:r>
            <a:endParaRPr sz="43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02" name="Google Shape;402;p38"/>
          <p:cNvSpPr txBox="1">
            <a:spLocks noGrp="1"/>
          </p:cNvSpPr>
          <p:nvPr>
            <p:ph type="body" idx="1"/>
          </p:nvPr>
        </p:nvSpPr>
        <p:spPr>
          <a:xfrm>
            <a:off x="9170571" y="5823144"/>
            <a:ext cx="26967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None/>
            </a:pPr>
            <a:r>
              <a:rPr lang="en-US" sz="2400" i="0" dirty="0">
                <a:solidFill>
                  <a:srgbClr val="0D0D0D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Certain cancers </a:t>
            </a:r>
            <a:endParaRPr sz="24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6096000" y="3846443"/>
            <a:ext cx="1368300" cy="2107200"/>
          </a:xfrm>
          <a:prstGeom prst="bentArrow">
            <a:avLst>
              <a:gd name="adj1" fmla="val 25000"/>
              <a:gd name="adj2" fmla="val 23168"/>
              <a:gd name="adj3" fmla="val 25000"/>
              <a:gd name="adj4" fmla="val 43750"/>
            </a:avLst>
          </a:prstGeom>
          <a:solidFill>
            <a:srgbClr val="F4A2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8"/>
          <p:cNvSpPr/>
          <p:nvPr/>
        </p:nvSpPr>
        <p:spPr>
          <a:xfrm flipH="1">
            <a:off x="5059003" y="4628215"/>
            <a:ext cx="1368300" cy="1325700"/>
          </a:xfrm>
          <a:prstGeom prst="bentArrow">
            <a:avLst>
              <a:gd name="adj1" fmla="val 25000"/>
              <a:gd name="adj2" fmla="val 23168"/>
              <a:gd name="adj3" fmla="val 25000"/>
              <a:gd name="adj4" fmla="val 43750"/>
            </a:avLst>
          </a:prstGeom>
          <a:solidFill>
            <a:srgbClr val="2A9D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38" descr="Heart Stick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4871" y="1197576"/>
            <a:ext cx="2662097" cy="26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 descr="Girl Faint Stick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3602" y="3867714"/>
            <a:ext cx="2383129" cy="2383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8" descr="Doctor Diet Sticker by nerdbug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8558" y="505936"/>
            <a:ext cx="2294656" cy="275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 descr="Biology Cells Stick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9547" y="3132324"/>
            <a:ext cx="3725676" cy="372567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8"/>
          <p:cNvSpPr txBox="1"/>
          <p:nvPr/>
        </p:nvSpPr>
        <p:spPr>
          <a:xfrm>
            <a:off x="635529" y="2670659"/>
            <a:ext cx="246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Heart diseases</a:t>
            </a:r>
            <a:endParaRPr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1464008" y="5429591"/>
            <a:ext cx="133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</a:t>
            </a:r>
            <a:endParaRPr sz="24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" name="Google Shape;411;p38"/>
          <p:cNvSpPr txBox="1"/>
          <p:nvPr/>
        </p:nvSpPr>
        <p:spPr>
          <a:xfrm>
            <a:off x="9830081" y="3046553"/>
            <a:ext cx="18609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Fatty liver</a:t>
            </a:r>
            <a:endParaRPr sz="24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275;p33" descr="A blue and red logo&#10;&#10;Description automatically generated">
            <a:extLst>
              <a:ext uri="{FF2B5EF4-FFF2-40B4-BE49-F238E27FC236}">
                <a16:creationId xmlns:a16="http://schemas.microsoft.com/office/drawing/2014/main" id="{C17348CB-3490-7ADD-36A4-8A6F8AD0420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28739" y="176419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C7733-67FB-6511-AC7C-A7306183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6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2" grpId="0" build="p"/>
      <p:bldP spid="403" grpId="0" animBg="1"/>
      <p:bldP spid="404" grpId="0" animBg="1"/>
      <p:bldP spid="409" grpId="0"/>
      <p:bldP spid="410" grpId="0"/>
      <p:bldP spid="4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588EB3-F8EC-3E9B-F09F-6214151693D8}"/>
              </a:ext>
            </a:extLst>
          </p:cNvPr>
          <p:cNvSpPr/>
          <p:nvPr/>
        </p:nvSpPr>
        <p:spPr>
          <a:xfrm>
            <a:off x="5699754" y="3545841"/>
            <a:ext cx="4775206" cy="244375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9430" y="1308638"/>
            <a:ext cx="4901690" cy="213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 descr="A blue and red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0016" y="165845"/>
            <a:ext cx="13144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6952" y="22361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COMPETITORS / MARKET REFERENCES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6102952" y="3545841"/>
            <a:ext cx="4427891" cy="197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Capture images</a:t>
            </a:r>
          </a:p>
          <a:p>
            <a:pPr lvl="1">
              <a:lnSpc>
                <a:spcPct val="150000"/>
              </a:lnSpc>
            </a:pPr>
            <a:r>
              <a:rPr lang="en-US" sz="32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Volume estimation</a:t>
            </a:r>
          </a:p>
          <a:p>
            <a:pPr lvl="1">
              <a:lnSpc>
                <a:spcPct val="150000"/>
              </a:lnSpc>
            </a:pPr>
            <a:r>
              <a:rPr lang="en-US" sz="32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Calories counting </a:t>
            </a:r>
            <a:endParaRPr sz="3200" b="1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8" name="Picture 4" descr="Cross Check Symbol on Transparent Background 23556636 PNG">
            <a:extLst>
              <a:ext uri="{FF2B5EF4-FFF2-40B4-BE49-F238E27FC236}">
                <a16:creationId xmlns:a16="http://schemas.microsoft.com/office/drawing/2014/main" id="{B4203D29-54A7-63FC-C499-FE56AC51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19" y="4409855"/>
            <a:ext cx="715725" cy="71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ross Check Symbol on Transparent Background 23556636 PNG">
            <a:extLst>
              <a:ext uri="{FF2B5EF4-FFF2-40B4-BE49-F238E27FC236}">
                <a16:creationId xmlns:a16="http://schemas.microsoft.com/office/drawing/2014/main" id="{17E2CA2C-D5E7-3FFE-3D5E-6F79CB60A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20" y="5099739"/>
            <a:ext cx="715725" cy="71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eck PNG Images Transparent Free Download | PNGMart">
            <a:extLst>
              <a:ext uri="{FF2B5EF4-FFF2-40B4-BE49-F238E27FC236}">
                <a16:creationId xmlns:a16="http://schemas.microsoft.com/office/drawing/2014/main" id="{6A61CF17-2B1F-5FB8-6B3D-4928FCB0D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528" y="3341579"/>
            <a:ext cx="1265518" cy="126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BA51FF-0AAD-1C50-62C9-BF4B80F81ADD}"/>
              </a:ext>
            </a:extLst>
          </p:cNvPr>
          <p:cNvGrpSpPr/>
          <p:nvPr/>
        </p:nvGrpSpPr>
        <p:grpSpPr>
          <a:xfrm>
            <a:off x="2802556" y="1607085"/>
            <a:ext cx="2103120" cy="4451721"/>
            <a:chOff x="3052674" y="1607339"/>
            <a:chExt cx="2103120" cy="4451721"/>
          </a:xfrm>
        </p:grpSpPr>
        <p:pic>
          <p:nvPicPr>
            <p:cNvPr id="249" name="Google Shape;249;p23"/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 t="-9" b="9"/>
            <a:stretch/>
          </p:blipFill>
          <p:spPr>
            <a:xfrm>
              <a:off x="3098394" y="1618907"/>
              <a:ext cx="2011680" cy="4360073"/>
            </a:xfrm>
            <a:prstGeom prst="roundRect">
              <a:avLst>
                <a:gd name="adj" fmla="val 7373"/>
              </a:avLst>
            </a:prstGeom>
            <a:noFill/>
            <a:ln>
              <a:noFill/>
            </a:ln>
          </p:spPr>
        </p:pic>
        <p:pic>
          <p:nvPicPr>
            <p:cNvPr id="5" name="Picture 4" descr="A close-up of a cell phone&#10;&#10;Description automatically generated">
              <a:extLst>
                <a:ext uri="{FF2B5EF4-FFF2-40B4-BE49-F238E27FC236}">
                  <a16:creationId xmlns:a16="http://schemas.microsoft.com/office/drawing/2014/main" id="{23B9592C-B47A-125B-6798-BFBB738D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674" y="1607339"/>
              <a:ext cx="2103120" cy="4451721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AB658-4BCE-BDB7-EE20-8EE826E3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7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f5b6a80a2_0_23"/>
          <p:cNvSpPr/>
          <p:nvPr/>
        </p:nvSpPr>
        <p:spPr>
          <a:xfrm>
            <a:off x="257475" y="1910225"/>
            <a:ext cx="5708100" cy="4449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bf5b6a80a2_0_23"/>
          <p:cNvSpPr txBox="1">
            <a:spLocks noGrp="1"/>
          </p:cNvSpPr>
          <p:nvPr>
            <p:ph type="title"/>
          </p:nvPr>
        </p:nvSpPr>
        <p:spPr>
          <a:xfrm>
            <a:off x="0" y="36512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CALORIE ESTIMATION IN FOOD INGREDIENTS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bf5b6a80a2_0_23"/>
          <p:cNvSpPr/>
          <p:nvPr/>
        </p:nvSpPr>
        <p:spPr>
          <a:xfrm>
            <a:off x="376900" y="2340800"/>
            <a:ext cx="2496900" cy="365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Data Selection and Pre-processing</a:t>
            </a:r>
            <a:endParaRPr sz="17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Google Shape;259;g2bf5b6a80a2_0_23"/>
          <p:cNvSpPr/>
          <p:nvPr/>
        </p:nvSpPr>
        <p:spPr>
          <a:xfrm>
            <a:off x="3339799" y="2340800"/>
            <a:ext cx="2496900" cy="365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Model Construction</a:t>
            </a:r>
            <a:endParaRPr sz="17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Google Shape;260;g2bf5b6a80a2_0_23"/>
          <p:cNvSpPr/>
          <p:nvPr/>
        </p:nvSpPr>
        <p:spPr>
          <a:xfrm>
            <a:off x="6302698" y="2340800"/>
            <a:ext cx="2496900" cy="365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Food Ingredients Volume</a:t>
            </a:r>
            <a:endParaRPr sz="17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Google Shape;261;g2bf5b6a80a2_0_23"/>
          <p:cNvSpPr/>
          <p:nvPr/>
        </p:nvSpPr>
        <p:spPr>
          <a:xfrm>
            <a:off x="9265598" y="2340800"/>
            <a:ext cx="2496900" cy="365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Calorie Estimation</a:t>
            </a:r>
            <a:endParaRPr sz="17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2" name="Google Shape;262;g2bf5b6a80a2_0_23"/>
          <p:cNvCxnSpPr>
            <a:stCxn id="258" idx="3"/>
            <a:endCxn id="259" idx="1"/>
          </p:cNvCxnSpPr>
          <p:nvPr/>
        </p:nvCxnSpPr>
        <p:spPr>
          <a:xfrm>
            <a:off x="2873800" y="4167500"/>
            <a:ext cx="465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g2bf5b6a80a2_0_23"/>
          <p:cNvCxnSpPr>
            <a:stCxn id="259" idx="3"/>
            <a:endCxn id="260" idx="1"/>
          </p:cNvCxnSpPr>
          <p:nvPr/>
        </p:nvCxnSpPr>
        <p:spPr>
          <a:xfrm>
            <a:off x="5836699" y="4167500"/>
            <a:ext cx="465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g2bf5b6a80a2_0_23"/>
          <p:cNvCxnSpPr>
            <a:stCxn id="260" idx="3"/>
            <a:endCxn id="261" idx="1"/>
          </p:cNvCxnSpPr>
          <p:nvPr/>
        </p:nvCxnSpPr>
        <p:spPr>
          <a:xfrm>
            <a:off x="8799598" y="4167500"/>
            <a:ext cx="465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5" name="Google Shape;265;g2bf5b6a80a2_0_23" descr="A blue and red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5418" y="111830"/>
            <a:ext cx="1023675" cy="51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bf5b6a80a2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100" y="3538200"/>
            <a:ext cx="2246001" cy="17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bf5b6a80a2_0_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638" y="4500664"/>
            <a:ext cx="1906725" cy="125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bf5b6a80a2_0_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34275" y="4516750"/>
            <a:ext cx="1959300" cy="12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bf5b6a80a2_0_23"/>
          <p:cNvPicPr preferRelativeResize="0"/>
          <p:nvPr/>
        </p:nvPicPr>
        <p:blipFill rotWithShape="1">
          <a:blip r:embed="rId7">
            <a:alphaModFix/>
          </a:blip>
          <a:srcRect t="44864"/>
          <a:stretch/>
        </p:blipFill>
        <p:spPr>
          <a:xfrm>
            <a:off x="9359650" y="2931347"/>
            <a:ext cx="2308951" cy="282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bf5b6a80a2_0_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1338" y="3165062"/>
            <a:ext cx="1907990" cy="125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bf5b6a80a2_0_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34275" y="3165050"/>
            <a:ext cx="1959300" cy="12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bf5b6a80a2_0_23"/>
          <p:cNvSpPr txBox="1"/>
          <p:nvPr/>
        </p:nvSpPr>
        <p:spPr>
          <a:xfrm>
            <a:off x="1830375" y="1625575"/>
            <a:ext cx="2409900" cy="507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  <a:endParaRPr sz="21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2D961-C261-2089-DE08-B5111C66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t>8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C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2742125" y="258225"/>
            <a:ext cx="9450000" cy="176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PROPOSED RESEARCH</a:t>
            </a:r>
            <a:endParaRPr sz="4000" b="1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4294967295"/>
          </p:nvPr>
        </p:nvSpPr>
        <p:spPr>
          <a:xfrm>
            <a:off x="4616931" y="2317424"/>
            <a:ext cx="8210591" cy="357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Implement framework for food ingredients segmentation.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2100"/>
              <a:buNone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Propose framework for reference card detection.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2100"/>
              <a:buNone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2100"/>
              <a:buNone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Evaluate models according to evaluation metrics. </a:t>
            </a:r>
            <a:endParaRPr sz="22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3859205" y="2463767"/>
            <a:ext cx="609900" cy="609600"/>
          </a:xfrm>
          <a:prstGeom prst="ellipse">
            <a:avLst/>
          </a:prstGeom>
          <a:solidFill>
            <a:srgbClr val="FF99C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01</a:t>
            </a:r>
            <a:endParaRPr sz="2100" b="1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3859196" y="3799874"/>
            <a:ext cx="609900" cy="6096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02</a:t>
            </a:r>
            <a:endParaRPr sz="2100" b="1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3859196" y="5135981"/>
            <a:ext cx="609900" cy="609600"/>
          </a:xfrm>
          <a:prstGeom prst="ellipse">
            <a:avLst/>
          </a:prstGeom>
          <a:solidFill>
            <a:srgbClr val="4A86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03</a:t>
            </a:r>
            <a:endParaRPr sz="2100" b="1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cxnSp>
        <p:nvCxnSpPr>
          <p:cNvPr id="423" name="Google Shape;423;p39"/>
          <p:cNvCxnSpPr>
            <a:stCxn id="420" idx="4"/>
            <a:endCxn id="421" idx="0"/>
          </p:cNvCxnSpPr>
          <p:nvPr/>
        </p:nvCxnSpPr>
        <p:spPr>
          <a:xfrm flipH="1">
            <a:off x="4164146" y="3073367"/>
            <a:ext cx="9" cy="72650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39"/>
          <p:cNvCxnSpPr>
            <a:stCxn id="421" idx="4"/>
            <a:endCxn id="422" idx="0"/>
          </p:cNvCxnSpPr>
          <p:nvPr/>
        </p:nvCxnSpPr>
        <p:spPr>
          <a:xfrm>
            <a:off x="4164146" y="4409474"/>
            <a:ext cx="0" cy="72650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4763058" y="1376330"/>
            <a:ext cx="3999900" cy="108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Sub-objectives: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Google Shape;426;p39"/>
          <p:cNvSpPr txBox="1">
            <a:spLocks noGrp="1"/>
          </p:cNvSpPr>
          <p:nvPr>
            <p:ph type="sldNum" idx="12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427" name="Google Shape;4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9" y="1274024"/>
            <a:ext cx="2841575" cy="50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9" descr="A blue and red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068" y="87630"/>
            <a:ext cx="1023675" cy="511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7E064-0EF8-195D-191B-F8C80A7C84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CC027B-B0CB-437E-B93B-6950CF810AFC}" type="slidenum">
              <a:rPr lang="en-US" sz="1400" smtClean="0">
                <a:latin typeface="Arial Black" panose="020B0A04020102020204" pitchFamily="34" charset="0"/>
              </a:rPr>
              <a:pPr/>
              <a:t>9</a:t>
            </a:fld>
            <a:endParaRPr lang="en-US" sz="14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Computer-vision-slide</Template>
  <TotalTime>2064</TotalTime>
  <Words>836</Words>
  <Application>Microsoft Office PowerPoint</Application>
  <PresentationFormat>Widescreen</PresentationFormat>
  <Paragraphs>304</Paragraphs>
  <Slides>39</Slides>
  <Notes>23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Aptos</vt:lpstr>
      <vt:lpstr>Arial</vt:lpstr>
      <vt:lpstr>Arial Black</vt:lpstr>
      <vt:lpstr>Calibri</vt:lpstr>
      <vt:lpstr>Calibri Light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REPERCUSSIONS</vt:lpstr>
      <vt:lpstr>COMPETITORS / MARKET REFERENCES</vt:lpstr>
      <vt:lpstr>CALORIE ESTIMATION IN FOOD INGREDIENTS</vt:lpstr>
      <vt:lpstr>PROPOSED RESEARCH</vt:lpstr>
      <vt:lpstr> RESEARCH STAGES - PROJECT CONTRIBUTION</vt:lpstr>
      <vt:lpstr>SIMPLE FRAMEWORK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RESULTS</vt:lpstr>
      <vt:lpstr>Object (Food and Non-food) detection (Unified_learned_COI_RS200_6x)</vt:lpstr>
      <vt:lpstr>FoodSeg103 dataset</vt:lpstr>
      <vt:lpstr>EVALUATION RESULTS</vt:lpstr>
      <vt:lpstr>EVALUATION RESULTS</vt:lpstr>
      <vt:lpstr>EVALUATION RESULTS</vt:lpstr>
      <vt:lpstr>CONCLUSION</vt:lpstr>
      <vt:lpstr>LIMITATIONS</vt:lpstr>
      <vt:lpstr>PowerPoint Presentation</vt:lpstr>
      <vt:lpstr>PowerPoint Presentation</vt:lpstr>
      <vt:lpstr>FUTURE WORK WITH THE APP</vt:lpstr>
      <vt:lpstr>PowerPoint Presentation</vt:lpstr>
      <vt:lpstr>PowerPoint Presentation</vt:lpstr>
      <vt:lpstr>COMPETITORS / MARKET REFERENCES</vt:lpstr>
      <vt:lpstr>COMPETITORS / MARKET REFERENCES</vt:lpstr>
      <vt:lpstr>COMPETITORS / MARKET REFERENCES</vt:lpstr>
      <vt:lpstr>Depth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 Phạm Hải</dc:creator>
  <cp:lastModifiedBy>Nguyen Son</cp:lastModifiedBy>
  <cp:revision>72</cp:revision>
  <dcterms:created xsi:type="dcterms:W3CDTF">2024-02-28T15:43:38Z</dcterms:created>
  <dcterms:modified xsi:type="dcterms:W3CDTF">2024-03-11T13:03:01Z</dcterms:modified>
</cp:coreProperties>
</file>